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25"/>
  </p:notesMasterIdLst>
  <p:sldIdLst>
    <p:sldId id="373" r:id="rId2"/>
    <p:sldId id="382" r:id="rId3"/>
    <p:sldId id="400" r:id="rId4"/>
    <p:sldId id="401" r:id="rId5"/>
    <p:sldId id="402" r:id="rId6"/>
    <p:sldId id="410" r:id="rId7"/>
    <p:sldId id="383" r:id="rId8"/>
    <p:sldId id="404" r:id="rId9"/>
    <p:sldId id="384" r:id="rId10"/>
    <p:sldId id="403" r:id="rId11"/>
    <p:sldId id="405" r:id="rId12"/>
    <p:sldId id="385" r:id="rId13"/>
    <p:sldId id="406" r:id="rId14"/>
    <p:sldId id="386" r:id="rId15"/>
    <p:sldId id="407" r:id="rId16"/>
    <p:sldId id="387" r:id="rId17"/>
    <p:sldId id="408" r:id="rId18"/>
    <p:sldId id="388" r:id="rId19"/>
    <p:sldId id="409" r:id="rId20"/>
    <p:sldId id="389" r:id="rId21"/>
    <p:sldId id="411" r:id="rId22"/>
    <p:sldId id="364" r:id="rId23"/>
    <p:sldId id="3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2C3F93"/>
    <a:srgbClr val="5D933F"/>
    <a:srgbClr val="43682B"/>
    <a:srgbClr val="548235"/>
    <a:srgbClr val="A2D000"/>
    <a:srgbClr val="00EC00"/>
    <a:srgbClr val="C6CF00"/>
    <a:srgbClr val="F57C2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9" autoAdjust="0"/>
    <p:restoredTop sz="81769"/>
  </p:normalViewPr>
  <p:slideViewPr>
    <p:cSldViewPr snapToGrid="0">
      <p:cViewPr varScale="1">
        <p:scale>
          <a:sx n="103" d="100"/>
          <a:sy n="103" d="100"/>
        </p:scale>
        <p:origin x="11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63F870-DADF-8E40-8B01-D2957A2C7D31}" type="doc">
      <dgm:prSet loTypeId="urn:microsoft.com/office/officeart/2005/8/layout/hChevron3" loCatId="" qsTypeId="urn:microsoft.com/office/officeart/2005/8/quickstyle/simple1" qsCatId="simple" csTypeId="urn:microsoft.com/office/officeart/2005/8/colors/colorful4" csCatId="colorful" phldr="1"/>
      <dgm:spPr/>
      <dgm:t>
        <a:bodyPr/>
        <a:lstStyle/>
        <a:p>
          <a:endParaRPr lang="en-US"/>
        </a:p>
      </dgm:t>
    </dgm:pt>
    <dgm:pt modelId="{EDD5C61B-6CE8-BF47-8F3B-647CAE89D0FB}">
      <dgm:prSet phldrT="[Text]"/>
      <dgm:spPr/>
      <dgm:t>
        <a:bodyPr/>
        <a:lstStyle/>
        <a:p>
          <a:r>
            <a:rPr lang="en-US" dirty="0"/>
            <a:t>DBA</a:t>
          </a:r>
        </a:p>
      </dgm:t>
    </dgm:pt>
    <dgm:pt modelId="{BB9252AC-A103-9F4B-93EC-CD2F2C808F80}" type="parTrans" cxnId="{EDC7A99E-9346-364D-A9DF-A09AAF50FECE}">
      <dgm:prSet/>
      <dgm:spPr/>
      <dgm:t>
        <a:bodyPr/>
        <a:lstStyle/>
        <a:p>
          <a:endParaRPr lang="en-US"/>
        </a:p>
      </dgm:t>
    </dgm:pt>
    <dgm:pt modelId="{BA746D83-884D-294F-AD80-E76EA861AE47}" type="sibTrans" cxnId="{EDC7A99E-9346-364D-A9DF-A09AAF50FECE}">
      <dgm:prSet/>
      <dgm:spPr/>
      <dgm:t>
        <a:bodyPr/>
        <a:lstStyle/>
        <a:p>
          <a:endParaRPr lang="en-US"/>
        </a:p>
      </dgm:t>
    </dgm:pt>
    <dgm:pt modelId="{B3A24D74-3D93-DD47-94C6-AC1A84524E79}">
      <dgm:prSet phldrT="[Text]"/>
      <dgm:spPr/>
      <dgm:t>
        <a:bodyPr/>
        <a:lstStyle/>
        <a:p>
          <a:r>
            <a:rPr lang="en-US" dirty="0"/>
            <a:t>Data Engineer</a:t>
          </a:r>
        </a:p>
      </dgm:t>
    </dgm:pt>
    <dgm:pt modelId="{18FB175C-DD4B-B744-B85D-4206DD23919E}" type="parTrans" cxnId="{E5097E52-DCD4-ED46-8C63-79BBFE13B21E}">
      <dgm:prSet/>
      <dgm:spPr/>
      <dgm:t>
        <a:bodyPr/>
        <a:lstStyle/>
        <a:p>
          <a:endParaRPr lang="en-US"/>
        </a:p>
      </dgm:t>
    </dgm:pt>
    <dgm:pt modelId="{1D08C808-16B5-9149-932D-95D99CBDF0BA}" type="sibTrans" cxnId="{E5097E52-DCD4-ED46-8C63-79BBFE13B21E}">
      <dgm:prSet/>
      <dgm:spPr/>
      <dgm:t>
        <a:bodyPr/>
        <a:lstStyle/>
        <a:p>
          <a:endParaRPr lang="en-US"/>
        </a:p>
      </dgm:t>
    </dgm:pt>
    <dgm:pt modelId="{C175979E-645A-0D4D-9943-D70358799526}">
      <dgm:prSet phldrT="[Text]"/>
      <dgm:spPr/>
      <dgm:t>
        <a:bodyPr/>
        <a:lstStyle/>
        <a:p>
          <a:r>
            <a:rPr lang="en-US" dirty="0"/>
            <a:t>BI Engineer</a:t>
          </a:r>
        </a:p>
      </dgm:t>
    </dgm:pt>
    <dgm:pt modelId="{82A8B36B-01E0-204B-B8BF-8E0B943B2D68}" type="parTrans" cxnId="{CF3B8235-233A-984A-A06B-A738C33C3D7B}">
      <dgm:prSet/>
      <dgm:spPr/>
      <dgm:t>
        <a:bodyPr/>
        <a:lstStyle/>
        <a:p>
          <a:endParaRPr lang="en-US"/>
        </a:p>
      </dgm:t>
    </dgm:pt>
    <dgm:pt modelId="{F2FBB5A9-7A0B-AA4E-BA8F-16AF13F3922F}" type="sibTrans" cxnId="{CF3B8235-233A-984A-A06B-A738C33C3D7B}">
      <dgm:prSet/>
      <dgm:spPr/>
      <dgm:t>
        <a:bodyPr/>
        <a:lstStyle/>
        <a:p>
          <a:endParaRPr lang="en-US"/>
        </a:p>
      </dgm:t>
    </dgm:pt>
    <dgm:pt modelId="{B70CDBF3-F25B-1145-A4F8-C0FDC7EBC649}">
      <dgm:prSet/>
      <dgm:spPr/>
      <dgm:t>
        <a:bodyPr/>
        <a:lstStyle/>
        <a:p>
          <a:r>
            <a:rPr lang="en-US" dirty="0"/>
            <a:t>Analyst</a:t>
          </a:r>
        </a:p>
      </dgm:t>
    </dgm:pt>
    <dgm:pt modelId="{494ABB21-509D-FC40-9970-289620FD7CAC}" type="parTrans" cxnId="{7FF6B358-11B1-DE47-B29A-B2FF7B953FB5}">
      <dgm:prSet/>
      <dgm:spPr/>
      <dgm:t>
        <a:bodyPr/>
        <a:lstStyle/>
        <a:p>
          <a:endParaRPr lang="en-US"/>
        </a:p>
      </dgm:t>
    </dgm:pt>
    <dgm:pt modelId="{D8453FD6-6B58-1D48-A9AC-2A3D30019A0A}" type="sibTrans" cxnId="{7FF6B358-11B1-DE47-B29A-B2FF7B953FB5}">
      <dgm:prSet/>
      <dgm:spPr/>
      <dgm:t>
        <a:bodyPr/>
        <a:lstStyle/>
        <a:p>
          <a:endParaRPr lang="en-US"/>
        </a:p>
      </dgm:t>
    </dgm:pt>
    <dgm:pt modelId="{4C030C47-FE10-FE42-9719-0018F0EC05B3}">
      <dgm:prSet/>
      <dgm:spPr/>
      <dgm:t>
        <a:bodyPr/>
        <a:lstStyle/>
        <a:p>
          <a:r>
            <a:rPr lang="en-US" dirty="0"/>
            <a:t>Product </a:t>
          </a:r>
        </a:p>
      </dgm:t>
    </dgm:pt>
    <dgm:pt modelId="{C28964CC-5012-764F-8FA2-68957391A91E}" type="parTrans" cxnId="{E4597546-1309-ED45-8A6F-2408CD278A92}">
      <dgm:prSet/>
      <dgm:spPr/>
      <dgm:t>
        <a:bodyPr/>
        <a:lstStyle/>
        <a:p>
          <a:endParaRPr lang="en-US"/>
        </a:p>
      </dgm:t>
    </dgm:pt>
    <dgm:pt modelId="{35A44243-2C2C-8844-877D-7F3C084C2CA5}" type="sibTrans" cxnId="{E4597546-1309-ED45-8A6F-2408CD278A92}">
      <dgm:prSet/>
      <dgm:spPr/>
      <dgm:t>
        <a:bodyPr/>
        <a:lstStyle/>
        <a:p>
          <a:endParaRPr lang="en-US"/>
        </a:p>
      </dgm:t>
    </dgm:pt>
    <dgm:pt modelId="{642F73C8-FD2B-6343-8F43-11EBB99A5877}" type="pres">
      <dgm:prSet presAssocID="{7463F870-DADF-8E40-8B01-D2957A2C7D31}" presName="Name0" presStyleCnt="0">
        <dgm:presLayoutVars>
          <dgm:dir/>
          <dgm:resizeHandles val="exact"/>
        </dgm:presLayoutVars>
      </dgm:prSet>
      <dgm:spPr/>
    </dgm:pt>
    <dgm:pt modelId="{99550C8C-A00B-3E49-999B-AA7A7FED6DAB}" type="pres">
      <dgm:prSet presAssocID="{EDD5C61B-6CE8-BF47-8F3B-647CAE89D0FB}" presName="parTxOnly" presStyleLbl="node1" presStyleIdx="0" presStyleCnt="5" custLinFactNeighborX="23737" custLinFactNeighborY="0">
        <dgm:presLayoutVars>
          <dgm:bulletEnabled val="1"/>
        </dgm:presLayoutVars>
      </dgm:prSet>
      <dgm:spPr/>
    </dgm:pt>
    <dgm:pt modelId="{4B63BA56-6332-5B4C-90B4-62F0C3D6679D}" type="pres">
      <dgm:prSet presAssocID="{BA746D83-884D-294F-AD80-E76EA861AE47}" presName="parSpace" presStyleCnt="0"/>
      <dgm:spPr/>
    </dgm:pt>
    <dgm:pt modelId="{379971A9-F1EC-A44A-8617-DE3F16A81596}" type="pres">
      <dgm:prSet presAssocID="{B3A24D74-3D93-DD47-94C6-AC1A84524E79}" presName="parTxOnly" presStyleLbl="node1" presStyleIdx="1" presStyleCnt="5" custLinFactNeighborX="0" custLinFactNeighborY="0">
        <dgm:presLayoutVars>
          <dgm:bulletEnabled val="1"/>
        </dgm:presLayoutVars>
      </dgm:prSet>
      <dgm:spPr/>
    </dgm:pt>
    <dgm:pt modelId="{536B1CDC-00BF-C148-8DBD-310B11962F61}" type="pres">
      <dgm:prSet presAssocID="{1D08C808-16B5-9149-932D-95D99CBDF0BA}" presName="parSpace" presStyleCnt="0"/>
      <dgm:spPr/>
    </dgm:pt>
    <dgm:pt modelId="{E4FFADFD-9BEF-2148-AAB2-0330E0424661}" type="pres">
      <dgm:prSet presAssocID="{C175979E-645A-0D4D-9943-D70358799526}" presName="parTxOnly" presStyleLbl="node1" presStyleIdx="2" presStyleCnt="5">
        <dgm:presLayoutVars>
          <dgm:bulletEnabled val="1"/>
        </dgm:presLayoutVars>
      </dgm:prSet>
      <dgm:spPr/>
    </dgm:pt>
    <dgm:pt modelId="{86D199D7-96AF-7F42-A33D-750D1D5D81A3}" type="pres">
      <dgm:prSet presAssocID="{F2FBB5A9-7A0B-AA4E-BA8F-16AF13F3922F}" presName="parSpace" presStyleCnt="0"/>
      <dgm:spPr/>
    </dgm:pt>
    <dgm:pt modelId="{63789FA6-C9CF-2342-AC44-FDF572F7772E}" type="pres">
      <dgm:prSet presAssocID="{B70CDBF3-F25B-1145-A4F8-C0FDC7EBC649}" presName="parTxOnly" presStyleLbl="node1" presStyleIdx="3" presStyleCnt="5">
        <dgm:presLayoutVars>
          <dgm:bulletEnabled val="1"/>
        </dgm:presLayoutVars>
      </dgm:prSet>
      <dgm:spPr/>
    </dgm:pt>
    <dgm:pt modelId="{2D5DE966-E28A-0B4B-8210-35B8C5DF8E38}" type="pres">
      <dgm:prSet presAssocID="{D8453FD6-6B58-1D48-A9AC-2A3D30019A0A}" presName="parSpace" presStyleCnt="0"/>
      <dgm:spPr/>
    </dgm:pt>
    <dgm:pt modelId="{F36E613B-4E29-174B-8F39-63601C74C324}" type="pres">
      <dgm:prSet presAssocID="{4C030C47-FE10-FE42-9719-0018F0EC05B3}" presName="parTxOnly" presStyleLbl="node1" presStyleIdx="4" presStyleCnt="5" custScaleX="97693">
        <dgm:presLayoutVars>
          <dgm:bulletEnabled val="1"/>
        </dgm:presLayoutVars>
      </dgm:prSet>
      <dgm:spPr/>
    </dgm:pt>
  </dgm:ptLst>
  <dgm:cxnLst>
    <dgm:cxn modelId="{49888107-F382-124B-8060-FCBAFE5D3FE7}" type="presOf" srcId="{EDD5C61B-6CE8-BF47-8F3B-647CAE89D0FB}" destId="{99550C8C-A00B-3E49-999B-AA7A7FED6DAB}" srcOrd="0" destOrd="0" presId="urn:microsoft.com/office/officeart/2005/8/layout/hChevron3"/>
    <dgm:cxn modelId="{B9CBD42D-A53B-A24A-8A0C-3AAB715DD4CE}" type="presOf" srcId="{7463F870-DADF-8E40-8B01-D2957A2C7D31}" destId="{642F73C8-FD2B-6343-8F43-11EBB99A5877}" srcOrd="0" destOrd="0" presId="urn:microsoft.com/office/officeart/2005/8/layout/hChevron3"/>
    <dgm:cxn modelId="{BAEC8432-E8D5-E048-B6C6-C8D37596EFC3}" type="presOf" srcId="{4C030C47-FE10-FE42-9719-0018F0EC05B3}" destId="{F36E613B-4E29-174B-8F39-63601C74C324}" srcOrd="0" destOrd="0" presId="urn:microsoft.com/office/officeart/2005/8/layout/hChevron3"/>
    <dgm:cxn modelId="{CF3B8235-233A-984A-A06B-A738C33C3D7B}" srcId="{7463F870-DADF-8E40-8B01-D2957A2C7D31}" destId="{C175979E-645A-0D4D-9943-D70358799526}" srcOrd="2" destOrd="0" parTransId="{82A8B36B-01E0-204B-B8BF-8E0B943B2D68}" sibTransId="{F2FBB5A9-7A0B-AA4E-BA8F-16AF13F3922F}"/>
    <dgm:cxn modelId="{E4597546-1309-ED45-8A6F-2408CD278A92}" srcId="{7463F870-DADF-8E40-8B01-D2957A2C7D31}" destId="{4C030C47-FE10-FE42-9719-0018F0EC05B3}" srcOrd="4" destOrd="0" parTransId="{C28964CC-5012-764F-8FA2-68957391A91E}" sibTransId="{35A44243-2C2C-8844-877D-7F3C084C2CA5}"/>
    <dgm:cxn modelId="{E5097E52-DCD4-ED46-8C63-79BBFE13B21E}" srcId="{7463F870-DADF-8E40-8B01-D2957A2C7D31}" destId="{B3A24D74-3D93-DD47-94C6-AC1A84524E79}" srcOrd="1" destOrd="0" parTransId="{18FB175C-DD4B-B744-B85D-4206DD23919E}" sibTransId="{1D08C808-16B5-9149-932D-95D99CBDF0BA}"/>
    <dgm:cxn modelId="{7FF6B358-11B1-DE47-B29A-B2FF7B953FB5}" srcId="{7463F870-DADF-8E40-8B01-D2957A2C7D31}" destId="{B70CDBF3-F25B-1145-A4F8-C0FDC7EBC649}" srcOrd="3" destOrd="0" parTransId="{494ABB21-509D-FC40-9970-289620FD7CAC}" sibTransId="{D8453FD6-6B58-1D48-A9AC-2A3D30019A0A}"/>
    <dgm:cxn modelId="{3A4C2E8B-A5F0-E249-9552-F3B981DB2F98}" type="presOf" srcId="{B70CDBF3-F25B-1145-A4F8-C0FDC7EBC649}" destId="{63789FA6-C9CF-2342-AC44-FDF572F7772E}" srcOrd="0" destOrd="0" presId="urn:microsoft.com/office/officeart/2005/8/layout/hChevron3"/>
    <dgm:cxn modelId="{EDC7A99E-9346-364D-A9DF-A09AAF50FECE}" srcId="{7463F870-DADF-8E40-8B01-D2957A2C7D31}" destId="{EDD5C61B-6CE8-BF47-8F3B-647CAE89D0FB}" srcOrd="0" destOrd="0" parTransId="{BB9252AC-A103-9F4B-93EC-CD2F2C808F80}" sibTransId="{BA746D83-884D-294F-AD80-E76EA861AE47}"/>
    <dgm:cxn modelId="{AEA5829F-9A19-6745-BD9C-8B82456E5AC1}" type="presOf" srcId="{C175979E-645A-0D4D-9943-D70358799526}" destId="{E4FFADFD-9BEF-2148-AAB2-0330E0424661}" srcOrd="0" destOrd="0" presId="urn:microsoft.com/office/officeart/2005/8/layout/hChevron3"/>
    <dgm:cxn modelId="{E1FE01A3-F150-3342-B92A-287B61DE3B41}" type="presOf" srcId="{B3A24D74-3D93-DD47-94C6-AC1A84524E79}" destId="{379971A9-F1EC-A44A-8617-DE3F16A81596}" srcOrd="0" destOrd="0" presId="urn:microsoft.com/office/officeart/2005/8/layout/hChevron3"/>
    <dgm:cxn modelId="{AFB0C45E-0085-314B-A61B-113020073767}" type="presParOf" srcId="{642F73C8-FD2B-6343-8F43-11EBB99A5877}" destId="{99550C8C-A00B-3E49-999B-AA7A7FED6DAB}" srcOrd="0" destOrd="0" presId="urn:microsoft.com/office/officeart/2005/8/layout/hChevron3"/>
    <dgm:cxn modelId="{EA14052D-ECE3-F946-88FE-DF20310EFF31}" type="presParOf" srcId="{642F73C8-FD2B-6343-8F43-11EBB99A5877}" destId="{4B63BA56-6332-5B4C-90B4-62F0C3D6679D}" srcOrd="1" destOrd="0" presId="urn:microsoft.com/office/officeart/2005/8/layout/hChevron3"/>
    <dgm:cxn modelId="{FA965909-26AC-B044-BCB2-7FE05C6FB502}" type="presParOf" srcId="{642F73C8-FD2B-6343-8F43-11EBB99A5877}" destId="{379971A9-F1EC-A44A-8617-DE3F16A81596}" srcOrd="2" destOrd="0" presId="urn:microsoft.com/office/officeart/2005/8/layout/hChevron3"/>
    <dgm:cxn modelId="{00E59435-3DDB-7E49-B15B-F7E3EF2B3EFD}" type="presParOf" srcId="{642F73C8-FD2B-6343-8F43-11EBB99A5877}" destId="{536B1CDC-00BF-C148-8DBD-310B11962F61}" srcOrd="3" destOrd="0" presId="urn:microsoft.com/office/officeart/2005/8/layout/hChevron3"/>
    <dgm:cxn modelId="{72CD54ED-E347-A349-846D-BB98C68C40B9}" type="presParOf" srcId="{642F73C8-FD2B-6343-8F43-11EBB99A5877}" destId="{E4FFADFD-9BEF-2148-AAB2-0330E0424661}" srcOrd="4" destOrd="0" presId="urn:microsoft.com/office/officeart/2005/8/layout/hChevron3"/>
    <dgm:cxn modelId="{21475ABC-8AD0-E243-BF76-B66B96DB8911}" type="presParOf" srcId="{642F73C8-FD2B-6343-8F43-11EBB99A5877}" destId="{86D199D7-96AF-7F42-A33D-750D1D5D81A3}" srcOrd="5" destOrd="0" presId="urn:microsoft.com/office/officeart/2005/8/layout/hChevron3"/>
    <dgm:cxn modelId="{2738BBE5-D3FD-B04B-BAB3-B5F10775DDB6}" type="presParOf" srcId="{642F73C8-FD2B-6343-8F43-11EBB99A5877}" destId="{63789FA6-C9CF-2342-AC44-FDF572F7772E}" srcOrd="6" destOrd="0" presId="urn:microsoft.com/office/officeart/2005/8/layout/hChevron3"/>
    <dgm:cxn modelId="{17AA02E3-40CC-044C-B12C-242B80BF3F4B}" type="presParOf" srcId="{642F73C8-FD2B-6343-8F43-11EBB99A5877}" destId="{2D5DE966-E28A-0B4B-8210-35B8C5DF8E38}" srcOrd="7" destOrd="0" presId="urn:microsoft.com/office/officeart/2005/8/layout/hChevron3"/>
    <dgm:cxn modelId="{8803ABC2-E225-5942-831D-FCF8D34A0D92}" type="presParOf" srcId="{642F73C8-FD2B-6343-8F43-11EBB99A5877}" destId="{F36E613B-4E29-174B-8F39-63601C74C324}"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63F870-DADF-8E40-8B01-D2957A2C7D31}" type="doc">
      <dgm:prSet loTypeId="urn:microsoft.com/office/officeart/2005/8/layout/hChevron3" loCatId="" qsTypeId="urn:microsoft.com/office/officeart/2005/8/quickstyle/simple1" qsCatId="simple" csTypeId="urn:microsoft.com/office/officeart/2005/8/colors/colorful4" csCatId="colorful" phldr="1"/>
      <dgm:spPr/>
      <dgm:t>
        <a:bodyPr/>
        <a:lstStyle/>
        <a:p>
          <a:endParaRPr lang="en-US"/>
        </a:p>
      </dgm:t>
    </dgm:pt>
    <dgm:pt modelId="{B3A24D74-3D93-DD47-94C6-AC1A84524E79}">
      <dgm:prSet phldrT="[Text]" custT="1"/>
      <dgm:spPr>
        <a:solidFill>
          <a:srgbClr val="A2D000"/>
        </a:solidFill>
      </dgm:spPr>
      <dgm:t>
        <a:bodyPr/>
        <a:lstStyle/>
        <a:p>
          <a:r>
            <a:rPr lang="en-US" sz="2800" dirty="0"/>
            <a:t>Data Engineer</a:t>
          </a:r>
        </a:p>
      </dgm:t>
    </dgm:pt>
    <dgm:pt modelId="{18FB175C-DD4B-B744-B85D-4206DD23919E}" type="parTrans" cxnId="{E5097E52-DCD4-ED46-8C63-79BBFE13B21E}">
      <dgm:prSet/>
      <dgm:spPr/>
      <dgm:t>
        <a:bodyPr/>
        <a:lstStyle/>
        <a:p>
          <a:endParaRPr lang="en-US"/>
        </a:p>
      </dgm:t>
    </dgm:pt>
    <dgm:pt modelId="{1D08C808-16B5-9149-932D-95D99CBDF0BA}" type="sibTrans" cxnId="{E5097E52-DCD4-ED46-8C63-79BBFE13B21E}">
      <dgm:prSet/>
      <dgm:spPr/>
      <dgm:t>
        <a:bodyPr/>
        <a:lstStyle/>
        <a:p>
          <a:endParaRPr lang="en-US"/>
        </a:p>
      </dgm:t>
    </dgm:pt>
    <dgm:pt modelId="{B70CDBF3-F25B-1145-A4F8-C0FDC7EBC649}">
      <dgm:prSet custT="1"/>
      <dgm:spPr>
        <a:solidFill>
          <a:srgbClr val="00EC00"/>
        </a:solidFill>
      </dgm:spPr>
      <dgm:t>
        <a:bodyPr/>
        <a:lstStyle/>
        <a:p>
          <a:r>
            <a:rPr lang="en-US" sz="2400" dirty="0"/>
            <a:t>Analyst</a:t>
          </a:r>
        </a:p>
      </dgm:t>
    </dgm:pt>
    <dgm:pt modelId="{494ABB21-509D-FC40-9970-289620FD7CAC}" type="parTrans" cxnId="{7FF6B358-11B1-DE47-B29A-B2FF7B953FB5}">
      <dgm:prSet/>
      <dgm:spPr/>
      <dgm:t>
        <a:bodyPr/>
        <a:lstStyle/>
        <a:p>
          <a:endParaRPr lang="en-US"/>
        </a:p>
      </dgm:t>
    </dgm:pt>
    <dgm:pt modelId="{D8453FD6-6B58-1D48-A9AC-2A3D30019A0A}" type="sibTrans" cxnId="{7FF6B358-11B1-DE47-B29A-B2FF7B953FB5}">
      <dgm:prSet/>
      <dgm:spPr/>
      <dgm:t>
        <a:bodyPr/>
        <a:lstStyle/>
        <a:p>
          <a:endParaRPr lang="en-US"/>
        </a:p>
      </dgm:t>
    </dgm:pt>
    <dgm:pt modelId="{4C030C47-FE10-FE42-9719-0018F0EC05B3}">
      <dgm:prSet/>
      <dgm:spPr/>
      <dgm:t>
        <a:bodyPr/>
        <a:lstStyle/>
        <a:p>
          <a:r>
            <a:rPr lang="en-US" dirty="0"/>
            <a:t>Product </a:t>
          </a:r>
        </a:p>
      </dgm:t>
    </dgm:pt>
    <dgm:pt modelId="{C28964CC-5012-764F-8FA2-68957391A91E}" type="parTrans" cxnId="{E4597546-1309-ED45-8A6F-2408CD278A92}">
      <dgm:prSet/>
      <dgm:spPr/>
      <dgm:t>
        <a:bodyPr/>
        <a:lstStyle/>
        <a:p>
          <a:endParaRPr lang="en-US"/>
        </a:p>
      </dgm:t>
    </dgm:pt>
    <dgm:pt modelId="{35A44243-2C2C-8844-877D-7F3C084C2CA5}" type="sibTrans" cxnId="{E4597546-1309-ED45-8A6F-2408CD278A92}">
      <dgm:prSet/>
      <dgm:spPr/>
      <dgm:t>
        <a:bodyPr/>
        <a:lstStyle/>
        <a:p>
          <a:endParaRPr lang="en-US"/>
        </a:p>
      </dgm:t>
    </dgm:pt>
    <dgm:pt modelId="{A09E82CA-BEB7-D240-8B2D-5E324F4AABF4}">
      <dgm:prSet custT="1"/>
      <dgm:spPr/>
      <dgm:t>
        <a:bodyPr/>
        <a:lstStyle/>
        <a:p>
          <a:r>
            <a:rPr lang="en-US" sz="1100" dirty="0"/>
            <a:t>Data Science</a:t>
          </a:r>
        </a:p>
      </dgm:t>
    </dgm:pt>
    <dgm:pt modelId="{6E0A97FA-F836-1D4D-803F-AE60D3C8A6E5}" type="parTrans" cxnId="{95342FD0-7D50-EE4C-88B1-AEEFE67C8838}">
      <dgm:prSet/>
      <dgm:spPr/>
      <dgm:t>
        <a:bodyPr/>
        <a:lstStyle/>
        <a:p>
          <a:endParaRPr lang="en-US"/>
        </a:p>
      </dgm:t>
    </dgm:pt>
    <dgm:pt modelId="{87059081-092A-7D41-9F2A-FF14A8711100}" type="sibTrans" cxnId="{95342FD0-7D50-EE4C-88B1-AEEFE67C8838}">
      <dgm:prSet/>
      <dgm:spPr/>
      <dgm:t>
        <a:bodyPr/>
        <a:lstStyle/>
        <a:p>
          <a:endParaRPr lang="en-US"/>
        </a:p>
      </dgm:t>
    </dgm:pt>
    <dgm:pt modelId="{642F73C8-FD2B-6343-8F43-11EBB99A5877}" type="pres">
      <dgm:prSet presAssocID="{7463F870-DADF-8E40-8B01-D2957A2C7D31}" presName="Name0" presStyleCnt="0">
        <dgm:presLayoutVars>
          <dgm:dir/>
          <dgm:resizeHandles val="exact"/>
        </dgm:presLayoutVars>
      </dgm:prSet>
      <dgm:spPr/>
    </dgm:pt>
    <dgm:pt modelId="{379971A9-F1EC-A44A-8617-DE3F16A81596}" type="pres">
      <dgm:prSet presAssocID="{B3A24D74-3D93-DD47-94C6-AC1A84524E79}" presName="parTxOnly" presStyleLbl="node1" presStyleIdx="0" presStyleCnt="4" custScaleX="222736" custLinFactNeighborX="0" custLinFactNeighborY="0">
        <dgm:presLayoutVars>
          <dgm:bulletEnabled val="1"/>
        </dgm:presLayoutVars>
      </dgm:prSet>
      <dgm:spPr/>
    </dgm:pt>
    <dgm:pt modelId="{536B1CDC-00BF-C148-8DBD-310B11962F61}" type="pres">
      <dgm:prSet presAssocID="{1D08C808-16B5-9149-932D-95D99CBDF0BA}" presName="parSpace" presStyleCnt="0"/>
      <dgm:spPr/>
    </dgm:pt>
    <dgm:pt modelId="{63789FA6-C9CF-2342-AC44-FDF572F7772E}" type="pres">
      <dgm:prSet presAssocID="{B70CDBF3-F25B-1145-A4F8-C0FDC7EBC649}" presName="parTxOnly" presStyleLbl="node1" presStyleIdx="1" presStyleCnt="4" custScaleX="80889">
        <dgm:presLayoutVars>
          <dgm:bulletEnabled val="1"/>
        </dgm:presLayoutVars>
      </dgm:prSet>
      <dgm:spPr/>
    </dgm:pt>
    <dgm:pt modelId="{2D5DE966-E28A-0B4B-8210-35B8C5DF8E38}" type="pres">
      <dgm:prSet presAssocID="{D8453FD6-6B58-1D48-A9AC-2A3D30019A0A}" presName="parSpace" presStyleCnt="0"/>
      <dgm:spPr/>
    </dgm:pt>
    <dgm:pt modelId="{33A4F63B-BAEB-0D40-BA21-EE0F3C8BD907}" type="pres">
      <dgm:prSet presAssocID="{A09E82CA-BEB7-D240-8B2D-5E324F4AABF4}" presName="parTxOnly" presStyleLbl="node1" presStyleIdx="2" presStyleCnt="4" custScaleX="62959">
        <dgm:presLayoutVars>
          <dgm:bulletEnabled val="1"/>
        </dgm:presLayoutVars>
      </dgm:prSet>
      <dgm:spPr/>
    </dgm:pt>
    <dgm:pt modelId="{94208854-7A19-8A43-8977-4CB174BB38E2}" type="pres">
      <dgm:prSet presAssocID="{87059081-092A-7D41-9F2A-FF14A8711100}" presName="parSpace" presStyleCnt="0"/>
      <dgm:spPr/>
    </dgm:pt>
    <dgm:pt modelId="{F36E613B-4E29-174B-8F39-63601C74C324}" type="pres">
      <dgm:prSet presAssocID="{4C030C47-FE10-FE42-9719-0018F0EC05B3}" presName="parTxOnly" presStyleLbl="node1" presStyleIdx="3" presStyleCnt="4" custScaleX="61098">
        <dgm:presLayoutVars>
          <dgm:bulletEnabled val="1"/>
        </dgm:presLayoutVars>
      </dgm:prSet>
      <dgm:spPr/>
    </dgm:pt>
  </dgm:ptLst>
  <dgm:cxnLst>
    <dgm:cxn modelId="{B9CBD42D-A53B-A24A-8A0C-3AAB715DD4CE}" type="presOf" srcId="{7463F870-DADF-8E40-8B01-D2957A2C7D31}" destId="{642F73C8-FD2B-6343-8F43-11EBB99A5877}" srcOrd="0" destOrd="0" presId="urn:microsoft.com/office/officeart/2005/8/layout/hChevron3"/>
    <dgm:cxn modelId="{BAEC8432-E8D5-E048-B6C6-C8D37596EFC3}" type="presOf" srcId="{4C030C47-FE10-FE42-9719-0018F0EC05B3}" destId="{F36E613B-4E29-174B-8F39-63601C74C324}" srcOrd="0" destOrd="0" presId="urn:microsoft.com/office/officeart/2005/8/layout/hChevron3"/>
    <dgm:cxn modelId="{E4597546-1309-ED45-8A6F-2408CD278A92}" srcId="{7463F870-DADF-8E40-8B01-D2957A2C7D31}" destId="{4C030C47-FE10-FE42-9719-0018F0EC05B3}" srcOrd="3" destOrd="0" parTransId="{C28964CC-5012-764F-8FA2-68957391A91E}" sibTransId="{35A44243-2C2C-8844-877D-7F3C084C2CA5}"/>
    <dgm:cxn modelId="{42059746-6633-794D-8E4B-CE69E6173A2A}" type="presOf" srcId="{A09E82CA-BEB7-D240-8B2D-5E324F4AABF4}" destId="{33A4F63B-BAEB-0D40-BA21-EE0F3C8BD907}" srcOrd="0" destOrd="0" presId="urn:microsoft.com/office/officeart/2005/8/layout/hChevron3"/>
    <dgm:cxn modelId="{E5097E52-DCD4-ED46-8C63-79BBFE13B21E}" srcId="{7463F870-DADF-8E40-8B01-D2957A2C7D31}" destId="{B3A24D74-3D93-DD47-94C6-AC1A84524E79}" srcOrd="0" destOrd="0" parTransId="{18FB175C-DD4B-B744-B85D-4206DD23919E}" sibTransId="{1D08C808-16B5-9149-932D-95D99CBDF0BA}"/>
    <dgm:cxn modelId="{7FF6B358-11B1-DE47-B29A-B2FF7B953FB5}" srcId="{7463F870-DADF-8E40-8B01-D2957A2C7D31}" destId="{B70CDBF3-F25B-1145-A4F8-C0FDC7EBC649}" srcOrd="1" destOrd="0" parTransId="{494ABB21-509D-FC40-9970-289620FD7CAC}" sibTransId="{D8453FD6-6B58-1D48-A9AC-2A3D30019A0A}"/>
    <dgm:cxn modelId="{3A4C2E8B-A5F0-E249-9552-F3B981DB2F98}" type="presOf" srcId="{B70CDBF3-F25B-1145-A4F8-C0FDC7EBC649}" destId="{63789FA6-C9CF-2342-AC44-FDF572F7772E}" srcOrd="0" destOrd="0" presId="urn:microsoft.com/office/officeart/2005/8/layout/hChevron3"/>
    <dgm:cxn modelId="{E1FE01A3-F150-3342-B92A-287B61DE3B41}" type="presOf" srcId="{B3A24D74-3D93-DD47-94C6-AC1A84524E79}" destId="{379971A9-F1EC-A44A-8617-DE3F16A81596}" srcOrd="0" destOrd="0" presId="urn:microsoft.com/office/officeart/2005/8/layout/hChevron3"/>
    <dgm:cxn modelId="{95342FD0-7D50-EE4C-88B1-AEEFE67C8838}" srcId="{7463F870-DADF-8E40-8B01-D2957A2C7D31}" destId="{A09E82CA-BEB7-D240-8B2D-5E324F4AABF4}" srcOrd="2" destOrd="0" parTransId="{6E0A97FA-F836-1D4D-803F-AE60D3C8A6E5}" sibTransId="{87059081-092A-7D41-9F2A-FF14A8711100}"/>
    <dgm:cxn modelId="{FA965909-26AC-B044-BCB2-7FE05C6FB502}" type="presParOf" srcId="{642F73C8-FD2B-6343-8F43-11EBB99A5877}" destId="{379971A9-F1EC-A44A-8617-DE3F16A81596}" srcOrd="0" destOrd="0" presId="urn:microsoft.com/office/officeart/2005/8/layout/hChevron3"/>
    <dgm:cxn modelId="{00E59435-3DDB-7E49-B15B-F7E3EF2B3EFD}" type="presParOf" srcId="{642F73C8-FD2B-6343-8F43-11EBB99A5877}" destId="{536B1CDC-00BF-C148-8DBD-310B11962F61}" srcOrd="1" destOrd="0" presId="urn:microsoft.com/office/officeart/2005/8/layout/hChevron3"/>
    <dgm:cxn modelId="{2738BBE5-D3FD-B04B-BAB3-B5F10775DDB6}" type="presParOf" srcId="{642F73C8-FD2B-6343-8F43-11EBB99A5877}" destId="{63789FA6-C9CF-2342-AC44-FDF572F7772E}" srcOrd="2" destOrd="0" presId="urn:microsoft.com/office/officeart/2005/8/layout/hChevron3"/>
    <dgm:cxn modelId="{17AA02E3-40CC-044C-B12C-242B80BF3F4B}" type="presParOf" srcId="{642F73C8-FD2B-6343-8F43-11EBB99A5877}" destId="{2D5DE966-E28A-0B4B-8210-35B8C5DF8E38}" srcOrd="3" destOrd="0" presId="urn:microsoft.com/office/officeart/2005/8/layout/hChevron3"/>
    <dgm:cxn modelId="{AB734B67-34DF-C844-9FF4-283E913B2727}" type="presParOf" srcId="{642F73C8-FD2B-6343-8F43-11EBB99A5877}" destId="{33A4F63B-BAEB-0D40-BA21-EE0F3C8BD907}" srcOrd="4" destOrd="0" presId="urn:microsoft.com/office/officeart/2005/8/layout/hChevron3"/>
    <dgm:cxn modelId="{2840391D-3A65-7D40-B844-B2840CD2943A}" type="presParOf" srcId="{642F73C8-FD2B-6343-8F43-11EBB99A5877}" destId="{94208854-7A19-8A43-8977-4CB174BB38E2}" srcOrd="5" destOrd="0" presId="urn:microsoft.com/office/officeart/2005/8/layout/hChevron3"/>
    <dgm:cxn modelId="{8803ABC2-E225-5942-831D-FCF8D34A0D92}" type="presParOf" srcId="{642F73C8-FD2B-6343-8F43-11EBB99A5877}" destId="{F36E613B-4E29-174B-8F39-63601C74C324}"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550C8C-A00B-3E49-999B-AA7A7FED6DAB}">
      <dsp:nvSpPr>
        <dsp:cNvPr id="0" name=""/>
        <dsp:cNvSpPr/>
      </dsp:nvSpPr>
      <dsp:spPr>
        <a:xfrm>
          <a:off x="135519" y="277366"/>
          <a:ext cx="2776763" cy="1110705"/>
        </a:xfrm>
        <a:prstGeom prst="homePlat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686" tIns="77343" rIns="38672" bIns="77343" numCol="1" spcCol="1270" anchor="ctr" anchorCtr="0">
          <a:noAutofit/>
        </a:bodyPr>
        <a:lstStyle/>
        <a:p>
          <a:pPr marL="0" lvl="0" indent="0" algn="ctr" defTabSz="1289050">
            <a:lnSpc>
              <a:spcPct val="90000"/>
            </a:lnSpc>
            <a:spcBef>
              <a:spcPct val="0"/>
            </a:spcBef>
            <a:spcAft>
              <a:spcPct val="35000"/>
            </a:spcAft>
            <a:buNone/>
          </a:pPr>
          <a:r>
            <a:rPr lang="en-US" sz="2900" kern="1200" dirty="0"/>
            <a:t>DBA</a:t>
          </a:r>
        </a:p>
      </dsp:txBody>
      <dsp:txXfrm>
        <a:off x="135519" y="277366"/>
        <a:ext cx="2499087" cy="1110705"/>
      </dsp:txXfrm>
    </dsp:sp>
    <dsp:sp modelId="{379971A9-F1EC-A44A-8617-DE3F16A81596}">
      <dsp:nvSpPr>
        <dsp:cNvPr id="0" name=""/>
        <dsp:cNvSpPr/>
      </dsp:nvSpPr>
      <dsp:spPr>
        <a:xfrm>
          <a:off x="2225106" y="277366"/>
          <a:ext cx="2776763" cy="1110705"/>
        </a:xfrm>
        <a:prstGeom prst="chevron">
          <a:avLst/>
        </a:prstGeom>
        <a:solidFill>
          <a:schemeClr val="accent4">
            <a:hueOff val="2450223"/>
            <a:satOff val="-10194"/>
            <a:lumOff val="240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77343" rIns="38672" bIns="77343" numCol="1" spcCol="1270" anchor="ctr" anchorCtr="0">
          <a:noAutofit/>
        </a:bodyPr>
        <a:lstStyle/>
        <a:p>
          <a:pPr marL="0" lvl="0" indent="0" algn="ctr" defTabSz="1289050">
            <a:lnSpc>
              <a:spcPct val="90000"/>
            </a:lnSpc>
            <a:spcBef>
              <a:spcPct val="0"/>
            </a:spcBef>
            <a:spcAft>
              <a:spcPct val="35000"/>
            </a:spcAft>
            <a:buNone/>
          </a:pPr>
          <a:r>
            <a:rPr lang="en-US" sz="2900" kern="1200" dirty="0"/>
            <a:t>Data Engineer</a:t>
          </a:r>
        </a:p>
      </dsp:txBody>
      <dsp:txXfrm>
        <a:off x="2780459" y="277366"/>
        <a:ext cx="1666058" cy="1110705"/>
      </dsp:txXfrm>
    </dsp:sp>
    <dsp:sp modelId="{E4FFADFD-9BEF-2148-AAB2-0330E0424661}">
      <dsp:nvSpPr>
        <dsp:cNvPr id="0" name=""/>
        <dsp:cNvSpPr/>
      </dsp:nvSpPr>
      <dsp:spPr>
        <a:xfrm>
          <a:off x="4446517" y="277366"/>
          <a:ext cx="2776763" cy="1110705"/>
        </a:xfrm>
        <a:prstGeom prst="chevron">
          <a:avLst/>
        </a:prstGeom>
        <a:solidFill>
          <a:schemeClr val="accent4">
            <a:hueOff val="4900445"/>
            <a:satOff val="-20388"/>
            <a:lumOff val="480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77343" rIns="38672" bIns="77343" numCol="1" spcCol="1270" anchor="ctr" anchorCtr="0">
          <a:noAutofit/>
        </a:bodyPr>
        <a:lstStyle/>
        <a:p>
          <a:pPr marL="0" lvl="0" indent="0" algn="ctr" defTabSz="1289050">
            <a:lnSpc>
              <a:spcPct val="90000"/>
            </a:lnSpc>
            <a:spcBef>
              <a:spcPct val="0"/>
            </a:spcBef>
            <a:spcAft>
              <a:spcPct val="35000"/>
            </a:spcAft>
            <a:buNone/>
          </a:pPr>
          <a:r>
            <a:rPr lang="en-US" sz="2900" kern="1200" dirty="0"/>
            <a:t>BI Engineer</a:t>
          </a:r>
        </a:p>
      </dsp:txBody>
      <dsp:txXfrm>
        <a:off x="5001870" y="277366"/>
        <a:ext cx="1666058" cy="1110705"/>
      </dsp:txXfrm>
    </dsp:sp>
    <dsp:sp modelId="{63789FA6-C9CF-2342-AC44-FDF572F7772E}">
      <dsp:nvSpPr>
        <dsp:cNvPr id="0" name=""/>
        <dsp:cNvSpPr/>
      </dsp:nvSpPr>
      <dsp:spPr>
        <a:xfrm>
          <a:off x="6667929" y="277366"/>
          <a:ext cx="2776763" cy="1110705"/>
        </a:xfrm>
        <a:prstGeom prst="chevron">
          <a:avLst/>
        </a:prstGeom>
        <a:solidFill>
          <a:schemeClr val="accent4">
            <a:hueOff val="7350668"/>
            <a:satOff val="-30583"/>
            <a:lumOff val="72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77343" rIns="38672" bIns="77343" numCol="1" spcCol="1270" anchor="ctr" anchorCtr="0">
          <a:noAutofit/>
        </a:bodyPr>
        <a:lstStyle/>
        <a:p>
          <a:pPr marL="0" lvl="0" indent="0" algn="ctr" defTabSz="1289050">
            <a:lnSpc>
              <a:spcPct val="90000"/>
            </a:lnSpc>
            <a:spcBef>
              <a:spcPct val="0"/>
            </a:spcBef>
            <a:spcAft>
              <a:spcPct val="35000"/>
            </a:spcAft>
            <a:buNone/>
          </a:pPr>
          <a:r>
            <a:rPr lang="en-US" sz="2900" kern="1200" dirty="0"/>
            <a:t>Analyst</a:t>
          </a:r>
        </a:p>
      </dsp:txBody>
      <dsp:txXfrm>
        <a:off x="7223282" y="277366"/>
        <a:ext cx="1666058" cy="1110705"/>
      </dsp:txXfrm>
    </dsp:sp>
    <dsp:sp modelId="{F36E613B-4E29-174B-8F39-63601C74C324}">
      <dsp:nvSpPr>
        <dsp:cNvPr id="0" name=""/>
        <dsp:cNvSpPr/>
      </dsp:nvSpPr>
      <dsp:spPr>
        <a:xfrm>
          <a:off x="8889340" y="277366"/>
          <a:ext cx="2712704" cy="1110705"/>
        </a:xfrm>
        <a:prstGeom prst="chevron">
          <a:avLst/>
        </a:prstGeom>
        <a:solidFill>
          <a:schemeClr val="accent4">
            <a:hueOff val="9800891"/>
            <a:satOff val="-40777"/>
            <a:lumOff val="960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6015" tIns="77343" rIns="38672" bIns="77343" numCol="1" spcCol="1270" anchor="ctr" anchorCtr="0">
          <a:noAutofit/>
        </a:bodyPr>
        <a:lstStyle/>
        <a:p>
          <a:pPr marL="0" lvl="0" indent="0" algn="ctr" defTabSz="1289050">
            <a:lnSpc>
              <a:spcPct val="90000"/>
            </a:lnSpc>
            <a:spcBef>
              <a:spcPct val="0"/>
            </a:spcBef>
            <a:spcAft>
              <a:spcPct val="35000"/>
            </a:spcAft>
            <a:buNone/>
          </a:pPr>
          <a:r>
            <a:rPr lang="en-US" sz="2900" kern="1200" dirty="0"/>
            <a:t>Product </a:t>
          </a:r>
        </a:p>
      </dsp:txBody>
      <dsp:txXfrm>
        <a:off x="9444693" y="277366"/>
        <a:ext cx="1601999" cy="11107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971A9-F1EC-A44A-8617-DE3F16A81596}">
      <dsp:nvSpPr>
        <dsp:cNvPr id="0" name=""/>
        <dsp:cNvSpPr/>
      </dsp:nvSpPr>
      <dsp:spPr>
        <a:xfrm>
          <a:off x="31" y="476862"/>
          <a:ext cx="7019672" cy="1260626"/>
        </a:xfrm>
        <a:prstGeom prst="homePlate">
          <a:avLst/>
        </a:prstGeom>
        <a:solidFill>
          <a:srgbClr val="A2D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kern="1200" dirty="0"/>
            <a:t>Data Engineer</a:t>
          </a:r>
        </a:p>
      </dsp:txBody>
      <dsp:txXfrm>
        <a:off x="31" y="476862"/>
        <a:ext cx="6704516" cy="1260626"/>
      </dsp:txXfrm>
    </dsp:sp>
    <dsp:sp modelId="{63789FA6-C9CF-2342-AC44-FDF572F7772E}">
      <dsp:nvSpPr>
        <dsp:cNvPr id="0" name=""/>
        <dsp:cNvSpPr/>
      </dsp:nvSpPr>
      <dsp:spPr>
        <a:xfrm>
          <a:off x="6389391" y="476862"/>
          <a:ext cx="2549270" cy="1260626"/>
        </a:xfrm>
        <a:prstGeom prst="chevron">
          <a:avLst/>
        </a:prstGeom>
        <a:solidFill>
          <a:srgbClr val="00EC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64008" rIns="32004" bIns="64008" numCol="1" spcCol="1270" anchor="ctr" anchorCtr="0">
          <a:noAutofit/>
        </a:bodyPr>
        <a:lstStyle/>
        <a:p>
          <a:pPr marL="0" lvl="0" indent="0" algn="ctr" defTabSz="1066800">
            <a:lnSpc>
              <a:spcPct val="90000"/>
            </a:lnSpc>
            <a:spcBef>
              <a:spcPct val="0"/>
            </a:spcBef>
            <a:spcAft>
              <a:spcPct val="35000"/>
            </a:spcAft>
            <a:buNone/>
          </a:pPr>
          <a:r>
            <a:rPr lang="en-US" sz="2400" kern="1200" dirty="0"/>
            <a:t>Analyst</a:t>
          </a:r>
        </a:p>
      </dsp:txBody>
      <dsp:txXfrm>
        <a:off x="7019704" y="476862"/>
        <a:ext cx="1288644" cy="1260626"/>
      </dsp:txXfrm>
    </dsp:sp>
    <dsp:sp modelId="{33A4F63B-BAEB-0D40-BA21-EE0F3C8BD907}">
      <dsp:nvSpPr>
        <dsp:cNvPr id="0" name=""/>
        <dsp:cNvSpPr/>
      </dsp:nvSpPr>
      <dsp:spPr>
        <a:xfrm>
          <a:off x="8308348" y="476862"/>
          <a:ext cx="1984194" cy="1260626"/>
        </a:xfrm>
        <a:prstGeom prst="chevron">
          <a:avLst/>
        </a:prstGeom>
        <a:solidFill>
          <a:schemeClr val="accent4">
            <a:hueOff val="6533927"/>
            <a:satOff val="-27185"/>
            <a:lumOff val="640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en-US" sz="1100" kern="1200" dirty="0"/>
            <a:t>Data Science</a:t>
          </a:r>
        </a:p>
      </dsp:txBody>
      <dsp:txXfrm>
        <a:off x="8938661" y="476862"/>
        <a:ext cx="723568" cy="1260626"/>
      </dsp:txXfrm>
    </dsp:sp>
    <dsp:sp modelId="{F36E613B-4E29-174B-8F39-63601C74C324}">
      <dsp:nvSpPr>
        <dsp:cNvPr id="0" name=""/>
        <dsp:cNvSpPr/>
      </dsp:nvSpPr>
      <dsp:spPr>
        <a:xfrm>
          <a:off x="9662230" y="476862"/>
          <a:ext cx="1925544" cy="1260626"/>
        </a:xfrm>
        <a:prstGeom prst="chevron">
          <a:avLst/>
        </a:prstGeom>
        <a:solidFill>
          <a:schemeClr val="accent4">
            <a:hueOff val="9800891"/>
            <a:satOff val="-40777"/>
            <a:lumOff val="960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34671" rIns="17336" bIns="34671" numCol="1" spcCol="1270" anchor="ctr" anchorCtr="0">
          <a:noAutofit/>
        </a:bodyPr>
        <a:lstStyle/>
        <a:p>
          <a:pPr marL="0" lvl="0" indent="0" algn="ctr" defTabSz="577850">
            <a:lnSpc>
              <a:spcPct val="90000"/>
            </a:lnSpc>
            <a:spcBef>
              <a:spcPct val="0"/>
            </a:spcBef>
            <a:spcAft>
              <a:spcPct val="35000"/>
            </a:spcAft>
            <a:buNone/>
          </a:pPr>
          <a:r>
            <a:rPr lang="en-US" sz="1300" kern="1200" dirty="0"/>
            <a:t>Product </a:t>
          </a:r>
        </a:p>
      </dsp:txBody>
      <dsp:txXfrm>
        <a:off x="10292543" y="476862"/>
        <a:ext cx="664918" cy="1260626"/>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tiff>
</file>

<file path=ppt/media/image29.png>
</file>

<file path=ppt/media/image3.jpg>
</file>

<file path=ppt/media/image30.tiff>
</file>

<file path=ppt/media/image31.png>
</file>

<file path=ppt/media/image32.png>
</file>

<file path=ppt/media/image33.tiff>
</file>

<file path=ppt/media/image34.tiff>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29868737-3E29-4944-B75E-30BDD493E00B}" type="datetimeFigureOut">
              <a:rPr lang="en-US"/>
              <a:t>8/7/20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8CA472-7F2E-4E76-B936-E2F0FA71052E}" type="slidenum">
              <a:rPr lang="en-US"/>
              <a:t>‹#›</a:t>
            </a:fld>
            <a:endParaRPr lang="en-US"/>
          </a:p>
        </p:txBody>
      </p:sp>
    </p:spTree>
    <p:extLst>
      <p:ext uri="{BB962C8B-B14F-4D97-AF65-F5344CB8AC3E}">
        <p14:creationId xmlns:p14="http://schemas.microsoft.com/office/powerpoint/2010/main" val="697499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oracle.com/cd/B28359_01/datamine.111/b28129/feature_extr.htm#DMCON01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ithub.com/apache/incubator-airflow/blob/master/airflow/operators/mysql_to_hive.py"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www.slideshare.net/cloudera/building-robust-pipelines-with-airflow-wrangle-conference-2017" TargetMode="External"/><Relationship Id="rId5" Type="http://schemas.openxmlformats.org/officeDocument/2006/relationships/hyperlink" Target="https://www.google.com/search?q=stitchfix+jinja&amp;oq=stitchfix+jinja&amp;aqs=chrome..69i57j69i59.3030j0j1&amp;sourceid=chrome&amp;ie=UTF-8" TargetMode="External"/><Relationship Id="rId4" Type="http://schemas.openxmlformats.org/officeDocument/2006/relationships/hyperlink" Target="https://github.com/apache/incubator-airflow/blob/master/airflow/operators/s3_to_hive_operator.py"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9w-_-BB5RfQ"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youtube.com/watch?v=9w-_-BB5RfQ"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pp.lucidchart.com/documents/edit/b237ae2e-cbaf-4649-822d-be7052211afc/soUdkZmiVXeJ?beaconFlowId=183BEA8822734595"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4372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Fivetran</a:t>
            </a:r>
            <a:r>
              <a:rPr lang="en-US" dirty="0"/>
              <a:t>, segment, and stitch all work in similar ways where they transform the data a bit before the extract step.  They help to connect all the data sources and create consistency across the metrics.  Very useful in social data and UA .  </a:t>
            </a:r>
          </a:p>
          <a:p>
            <a:r>
              <a:rPr lang="en-US" dirty="0"/>
              <a:t>Whether you ingest into an S3 bucket or directly into your data warehouse just be sure to track how it’s being done so that if it needs to be repeated or fixed due to missing data this can be done.  </a:t>
            </a:r>
          </a:p>
          <a:p>
            <a:endParaRPr lang="en-US" dirty="0"/>
          </a:p>
          <a:p>
            <a:pPr fontAlgn="base"/>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feature extraction</a:t>
            </a:r>
            <a:r>
              <a:rPr lang="en-US" sz="1200" b="0" i="0" kern="1200" dirty="0">
                <a:solidFill>
                  <a:schemeClr val="tx1"/>
                </a:solidFill>
                <a:effectLst/>
                <a:latin typeface="+mn-lt"/>
                <a:ea typeface="+mn-ea"/>
                <a:cs typeface="+mn-cs"/>
              </a:rPr>
              <a:t> is an attribute reduction process, which results in a much smaller and richer set of attributes. Depending on the requirements, identifying and extracting informative and compact data sets (for an ML model) may need structured data like numbers and dates or unstructured data like categorical features and raw text. If the data volume is large, the feature extraction can be handled separately, and the generated features can be stored in the storage layer. The format of the stored features is ready for direct consumption by the ML training process in the next phase.</a:t>
            </a:r>
          </a:p>
          <a:p>
            <a:pPr fontAlgn="base"/>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The feature extraction can be done for a wide range of applications like simple ETL process, model prediction pipeline, or retraining the model based on new data to improve the model accuracy. The processing can be done online (stream processing) or offline (batch processing). Processing data by the hour, day, or at fixed intervals can be considered as batch processing, whereas data processed under the fraction of a minute/second can be considered as stream processing. The processing type varies based on the data availability and the use case at hand.</a:t>
            </a: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13</a:t>
            </a:fld>
            <a:endParaRPr lang="en-US"/>
          </a:p>
        </p:txBody>
      </p:sp>
    </p:spTree>
    <p:extLst>
      <p:ext uri="{BB962C8B-B14F-4D97-AF65-F5344CB8AC3E}">
        <p14:creationId xmlns:p14="http://schemas.microsoft.com/office/powerpoint/2010/main" val="16944249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14</a:t>
            </a:fld>
            <a:endParaRPr lang="en-US"/>
          </a:p>
        </p:txBody>
      </p:sp>
    </p:spTree>
    <p:extLst>
      <p:ext uri="{BB962C8B-B14F-4D97-AF65-F5344CB8AC3E}">
        <p14:creationId xmlns:p14="http://schemas.microsoft.com/office/powerpoint/2010/main" val="2988567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all are using </a:t>
            </a:r>
            <a:r>
              <a:rPr lang="en-US" dirty="0" err="1"/>
              <a:t>dbt</a:t>
            </a:r>
            <a:r>
              <a:rPr lang="en-US" dirty="0"/>
              <a:t> to do this so let’s take a second to review why </a:t>
            </a: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15</a:t>
            </a:fld>
            <a:endParaRPr lang="en-US"/>
          </a:p>
        </p:txBody>
      </p:sp>
    </p:spTree>
    <p:extLst>
      <p:ext uri="{BB962C8B-B14F-4D97-AF65-F5344CB8AC3E}">
        <p14:creationId xmlns:p14="http://schemas.microsoft.com/office/powerpoint/2010/main" val="1392849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Finally, we also have special operators that </a:t>
            </a:r>
            <a:r>
              <a:rPr lang="en-US" sz="1200" b="1" i="0" kern="1200" dirty="0">
                <a:solidFill>
                  <a:schemeClr val="tx1"/>
                </a:solidFill>
                <a:effectLst/>
                <a:latin typeface="+mn-lt"/>
                <a:ea typeface="+mn-ea"/>
                <a:cs typeface="+mn-cs"/>
              </a:rPr>
              <a:t>Transfers </a:t>
            </a:r>
            <a:r>
              <a:rPr lang="en-US" sz="1200" b="0" i="0" kern="1200" dirty="0">
                <a:solidFill>
                  <a:schemeClr val="tx1"/>
                </a:solidFill>
                <a:effectLst/>
                <a:latin typeface="+mn-lt"/>
                <a:ea typeface="+mn-ea"/>
                <a:cs typeface="+mn-cs"/>
              </a:rPr>
              <a:t>data from one place to another, which often maps to the </a:t>
            </a:r>
            <a:r>
              <a:rPr lang="en-US" sz="1200" b="1" i="0" kern="1200" dirty="0">
                <a:solidFill>
                  <a:schemeClr val="tx1"/>
                </a:solidFill>
                <a:effectLst/>
                <a:latin typeface="+mn-lt"/>
                <a:ea typeface="+mn-ea"/>
                <a:cs typeface="+mn-cs"/>
              </a:rPr>
              <a:t>L</a:t>
            </a:r>
            <a:r>
              <a:rPr lang="en-US" sz="1200" b="0" i="0" kern="1200" dirty="0">
                <a:solidFill>
                  <a:schemeClr val="tx1"/>
                </a:solidFill>
                <a:effectLst/>
                <a:latin typeface="+mn-lt"/>
                <a:ea typeface="+mn-ea"/>
                <a:cs typeface="+mn-cs"/>
              </a:rPr>
              <a:t>oad step in ETL. At Airbnb, we use </a:t>
            </a:r>
            <a:r>
              <a:rPr lang="en-US" u="none" strike="noStrike" dirty="0">
                <a:effectLst/>
                <a:hlinkClick r:id="rId3"/>
              </a:rPr>
              <a:t>MySqlToHiveTransfer</a:t>
            </a:r>
            <a:r>
              <a:rPr lang="en-US" sz="1200" b="0" i="0" kern="1200" dirty="0">
                <a:solidFill>
                  <a:schemeClr val="tx1"/>
                </a:solidFill>
                <a:effectLst/>
                <a:latin typeface="+mn-lt"/>
                <a:ea typeface="+mn-ea"/>
                <a:cs typeface="+mn-cs"/>
              </a:rPr>
              <a:t> or </a:t>
            </a:r>
            <a:r>
              <a:rPr lang="en-US" u="none" strike="noStrike" dirty="0">
                <a:effectLst/>
                <a:hlinkClick r:id="rId4"/>
              </a:rPr>
              <a:t>S3ToHiveTransfer</a:t>
            </a:r>
            <a:r>
              <a:rPr lang="en-US" sz="1200" b="0" i="0" kern="1200" dirty="0">
                <a:solidFill>
                  <a:schemeClr val="tx1"/>
                </a:solidFill>
                <a:effectLst/>
                <a:latin typeface="+mn-lt"/>
                <a:ea typeface="+mn-ea"/>
                <a:cs typeface="+mn-cs"/>
              </a:rPr>
              <a:t> pretty often, but this largely depends on one’s data infrastructure and where the data warehouse lives.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Partition Data Tables: </a:t>
            </a:r>
            <a:r>
              <a:rPr lang="en-US" sz="1200" b="0" i="0" kern="1200" dirty="0">
                <a:solidFill>
                  <a:schemeClr val="tx1"/>
                </a:solidFill>
                <a:effectLst/>
                <a:latin typeface="+mn-lt"/>
                <a:ea typeface="+mn-ea"/>
                <a:cs typeface="+mn-cs"/>
              </a:rPr>
              <a:t>As we mentioned earlier,</a:t>
            </a:r>
            <a:r>
              <a:rPr lang="en-US" sz="1200" b="1"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data partitioning can be especially useful when dealing with large-size tables with a long history. When data is partitioned using </a:t>
            </a:r>
            <a:r>
              <a:rPr lang="en-US" sz="1200" b="0" i="0" kern="1200" dirty="0" err="1">
                <a:solidFill>
                  <a:schemeClr val="tx1"/>
                </a:solidFill>
                <a:effectLst/>
                <a:latin typeface="+mn-lt"/>
                <a:ea typeface="+mn-ea"/>
                <a:cs typeface="+mn-cs"/>
              </a:rPr>
              <a:t>datestamps</a:t>
            </a:r>
            <a:r>
              <a:rPr lang="en-US" sz="1200" b="0" i="0" kern="1200" dirty="0">
                <a:solidFill>
                  <a:schemeClr val="tx1"/>
                </a:solidFill>
                <a:effectLst/>
                <a:latin typeface="+mn-lt"/>
                <a:ea typeface="+mn-ea"/>
                <a:cs typeface="+mn-cs"/>
              </a:rPr>
              <a:t>, we can leverage dynamic partitions to parallelize backfilling.</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Load Data Incrementally: </a:t>
            </a:r>
            <a:r>
              <a:rPr lang="en-US" sz="1200" b="0" i="0" kern="1200" dirty="0">
                <a:solidFill>
                  <a:schemeClr val="tx1"/>
                </a:solidFill>
                <a:effectLst/>
                <a:latin typeface="+mn-lt"/>
                <a:ea typeface="+mn-ea"/>
                <a:cs typeface="+mn-cs"/>
              </a:rPr>
              <a:t>This principle makes your ETL more modular and manageable, especially when building dimension tables from the fact tables. In each run, we only need to append the new transactions to the dimension table from previous date partition instead of scanning the entire fact history.</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Enforce Idempotency: </a:t>
            </a:r>
            <a:r>
              <a:rPr lang="en-US" sz="1200" b="0" i="0" kern="1200" dirty="0">
                <a:solidFill>
                  <a:schemeClr val="tx1"/>
                </a:solidFill>
                <a:effectLst/>
                <a:latin typeface="+mn-lt"/>
                <a:ea typeface="+mn-ea"/>
                <a:cs typeface="+mn-cs"/>
              </a:rPr>
              <a:t>Many data scientists rely on point-in-time snapshots to perform historical analysis. This means the underlying source table should not be mutable as time progresses, otherwise we would get a different answer. Pipeline should be built so that the same query, when run against the same business logic and time range, returns the same result. This property has a fancy name called Idempotency.</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Parameterize Workflow: </a:t>
            </a:r>
            <a:r>
              <a:rPr lang="en-US" sz="1200" b="0" i="0" kern="1200" dirty="0">
                <a:solidFill>
                  <a:schemeClr val="tx1"/>
                </a:solidFill>
                <a:effectLst/>
                <a:latin typeface="+mn-lt"/>
                <a:ea typeface="+mn-ea"/>
                <a:cs typeface="+mn-cs"/>
              </a:rPr>
              <a:t>Just like how templates greatly simplified the organization of HTML pages, Jinja can be used in conjunction with SQL. As we mentioned earlier, one common usage of Jinja template is to incorporate the backfilling logic into a typical Hive query. </a:t>
            </a:r>
            <a:r>
              <a:rPr lang="en-US" sz="1200" b="0" i="0" u="none" strike="noStrike" kern="1200" dirty="0">
                <a:solidFill>
                  <a:schemeClr val="tx1"/>
                </a:solidFill>
                <a:effectLst/>
                <a:latin typeface="+mn-lt"/>
                <a:ea typeface="+mn-ea"/>
                <a:cs typeface="+mn-cs"/>
                <a:hlinkClick r:id="rId5"/>
              </a:rPr>
              <a:t>Stitch Fix</a:t>
            </a:r>
            <a:r>
              <a:rPr lang="en-US" sz="1200" b="0" i="0" kern="1200" dirty="0">
                <a:solidFill>
                  <a:schemeClr val="tx1"/>
                </a:solidFill>
                <a:effectLst/>
                <a:latin typeface="+mn-lt"/>
                <a:ea typeface="+mn-ea"/>
                <a:cs typeface="+mn-cs"/>
              </a:rPr>
              <a:t> has a very nice post that summarized how they use this technique for their ETL.</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Add Data Checks Early and Often: </a:t>
            </a:r>
            <a:r>
              <a:rPr lang="en-US" sz="1200" b="0" i="0" kern="1200" dirty="0">
                <a:solidFill>
                  <a:schemeClr val="tx1"/>
                </a:solidFill>
                <a:effectLst/>
                <a:latin typeface="+mn-lt"/>
                <a:ea typeface="+mn-ea"/>
                <a:cs typeface="+mn-cs"/>
              </a:rPr>
              <a:t>When processing data, it is useful to write data into a staging table, check the data quality, and only then exchange the staging table with the final production table. At Airbnb, we call this the </a:t>
            </a:r>
            <a:r>
              <a:rPr lang="en-US" sz="1200" b="0" i="1" kern="1200" dirty="0">
                <a:solidFill>
                  <a:schemeClr val="tx1"/>
                </a:solidFill>
                <a:effectLst/>
                <a:latin typeface="+mn-lt"/>
                <a:ea typeface="+mn-ea"/>
                <a:cs typeface="+mn-cs"/>
              </a:rPr>
              <a:t>stage-check-exchange</a:t>
            </a:r>
            <a:r>
              <a:rPr lang="en-US" sz="1200" b="0" i="0" kern="1200" dirty="0">
                <a:solidFill>
                  <a:schemeClr val="tx1"/>
                </a:solidFill>
                <a:effectLst/>
                <a:latin typeface="+mn-lt"/>
                <a:ea typeface="+mn-ea"/>
                <a:cs typeface="+mn-cs"/>
              </a:rPr>
              <a:t> paradigm. Checks in this 3-step paradigm are important defensive mechanisms — they can be simple checks such as counting if the total number of records is greater than 0 or something as complex as an anomaly detection system that checks for unseen categories or outliers.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Build Useful Alerts &amp; Monitoring System: </a:t>
            </a:r>
            <a:r>
              <a:rPr lang="en-US" sz="1200" b="0" i="0" kern="1200" dirty="0">
                <a:solidFill>
                  <a:schemeClr val="tx1"/>
                </a:solidFill>
                <a:effectLst/>
                <a:latin typeface="+mn-lt"/>
                <a:ea typeface="+mn-ea"/>
                <a:cs typeface="+mn-cs"/>
              </a:rPr>
              <a:t>Since ETL jobs can often take a long time to run, it’s useful to add alerts and monitoring to them so we do not have to keep an eye on the progress of the DAG constantly. Different companies monitor DAGs in many creative ways — at Airbnb, we regularly use </a:t>
            </a:r>
            <a:r>
              <a:rPr lang="en-US" sz="1200" b="0" i="0" kern="1200" dirty="0" err="1">
                <a:solidFill>
                  <a:schemeClr val="tx1"/>
                </a:solidFill>
                <a:effectLst/>
                <a:latin typeface="+mn-lt"/>
                <a:ea typeface="+mn-ea"/>
                <a:cs typeface="+mn-cs"/>
              </a:rPr>
              <a:t>EmailOperators</a:t>
            </a:r>
            <a:r>
              <a:rPr lang="en-US" sz="1200" b="0" i="0" kern="1200" dirty="0">
                <a:solidFill>
                  <a:schemeClr val="tx1"/>
                </a:solidFill>
                <a:effectLst/>
                <a:latin typeface="+mn-lt"/>
                <a:ea typeface="+mn-ea"/>
                <a:cs typeface="+mn-cs"/>
              </a:rPr>
              <a:t> to send alert emails for jobs missing SLAs. Other teams have used alerts to flag experiment imbalances. Yet another </a:t>
            </a:r>
            <a:r>
              <a:rPr lang="en-US" sz="1200" b="0" i="0" u="none" strike="noStrike" kern="1200" dirty="0">
                <a:solidFill>
                  <a:schemeClr val="tx1"/>
                </a:solidFill>
                <a:effectLst/>
                <a:latin typeface="+mn-lt"/>
                <a:ea typeface="+mn-ea"/>
                <a:cs typeface="+mn-cs"/>
                <a:hlinkClick r:id="rId6"/>
              </a:rPr>
              <a:t>interesting example</a:t>
            </a:r>
            <a:r>
              <a:rPr lang="en-US" sz="1200" b="0" i="0" kern="1200" dirty="0">
                <a:solidFill>
                  <a:schemeClr val="tx1"/>
                </a:solidFill>
                <a:effectLst/>
                <a:latin typeface="+mn-lt"/>
                <a:ea typeface="+mn-ea"/>
                <a:cs typeface="+mn-cs"/>
              </a:rPr>
              <a:t> is from </a:t>
            </a:r>
            <a:r>
              <a:rPr lang="en-US" sz="1200" b="0" i="0" kern="1200" dirty="0" err="1">
                <a:solidFill>
                  <a:schemeClr val="tx1"/>
                </a:solidFill>
                <a:effectLst/>
                <a:latin typeface="+mn-lt"/>
                <a:ea typeface="+mn-ea"/>
                <a:cs typeface="+mn-cs"/>
              </a:rPr>
              <a:t>Zymergen</a:t>
            </a:r>
            <a:r>
              <a:rPr lang="en-US" sz="1200" b="0" i="0" kern="1200" dirty="0">
                <a:solidFill>
                  <a:schemeClr val="tx1"/>
                </a:solidFill>
                <a:effectLst/>
                <a:latin typeface="+mn-lt"/>
                <a:ea typeface="+mn-ea"/>
                <a:cs typeface="+mn-cs"/>
              </a:rPr>
              <a:t> where they report model performance metrics such as R-squared with a </a:t>
            </a:r>
            <a:r>
              <a:rPr lang="en-US" sz="1200" b="0" i="0" kern="1200" dirty="0" err="1">
                <a:solidFill>
                  <a:schemeClr val="tx1"/>
                </a:solidFill>
                <a:effectLst/>
                <a:latin typeface="+mn-lt"/>
                <a:ea typeface="+mn-ea"/>
                <a:cs typeface="+mn-cs"/>
              </a:rPr>
              <a:t>SlackOperator</a:t>
            </a:r>
            <a:r>
              <a:rPr lang="en-US" sz="1200" b="0" i="0" kern="1200" dirty="0">
                <a:solidFill>
                  <a:schemeClr val="tx1"/>
                </a:solidFill>
                <a:effectLst/>
                <a:latin typeface="+mn-lt"/>
                <a:ea typeface="+mn-ea"/>
                <a:cs typeface="+mn-cs"/>
              </a:rPr>
              <a:t>.</a:t>
            </a:r>
          </a:p>
          <a:p>
            <a:br>
              <a:rPr lang="en-US" dirty="0"/>
            </a:b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16</a:t>
            </a:fld>
            <a:endParaRPr lang="en-US"/>
          </a:p>
        </p:txBody>
      </p:sp>
    </p:spTree>
    <p:extLst>
      <p:ext uri="{BB962C8B-B14F-4D97-AF65-F5344CB8AC3E}">
        <p14:creationId xmlns:p14="http://schemas.microsoft.com/office/powerpoint/2010/main" val="46138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deployment plan outlines the scope, approach and execution planned for the deployment of the project deliverables. The plan includes, where relevant, information about system support, issue tracking, escalation processes, roles and responsibilities before, during, and after deployment. The deployment plan is intended to provide clients, stakeholders and support personnel with a smooth transition to the new product or software being deployed. The deployment plan describes each step of the deployment process at each deployment location, whether there is one site or multiple sites, or one deployment or a phased deployment planned. The Deployment Plan defines all of the work steps for complete deployment, and who does them.</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Release Plan – </a:t>
            </a: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Describe the activities for a phased implementation or roll-out. Track the dates for the release of various functions, and/or track the formal review points in the testing cycle of your product. Your release plan may also include the following activities, as appropriate: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Preparation of the environment</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Conversion information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Product installation information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Distribution details </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Data Migration</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Production Readiness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Create a</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Product Implementation Task List.</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Describe what preparation is required for this new tool or application to operate. Specify any features that need modification to adapt to the new product. Identify the steps necessary to assist the user in preparing for this new product.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1" kern="1200" dirty="0">
                <a:solidFill>
                  <a:schemeClr val="tx1"/>
                </a:solidFill>
                <a:effectLst/>
                <a:latin typeface="+mn-lt"/>
                <a:ea typeface="+mn-ea"/>
                <a:cs typeface="+mn-cs"/>
              </a:rPr>
              <a:t>Communication plan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Develop a plan to communicate with all interested parties of this project (stakeholders, sponsors, users, developers, Change Review Board)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Issue/Change Request Tracking Method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Project issues and their associated actions and owners</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Project decisions and reasons</a:t>
            </a: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Backout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Plan for what to do when something goes wrong during deployment, including how to go back to prior business processes and applications. Engage the appropriate sections of the Communications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Training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br>
              <a:rPr lang="en-US" i="1" dirty="0">
                <a:effectLst/>
              </a:rPr>
            </a:br>
            <a:r>
              <a:rPr lang="en-US" i="1" dirty="0">
                <a:effectLst/>
              </a:rPr>
              <a:t>Outline the training timeline and describe the approach, activities and tasks necessary at each point in the deployment.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i="1"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5"/>
          </p:nvPr>
        </p:nvSpPr>
        <p:spPr/>
        <p:txBody>
          <a:bodyPr/>
          <a:lstStyle/>
          <a:p>
            <a:fld id="{508CA472-7F2E-4E76-B936-E2F0FA71052E}" type="slidenum">
              <a:rPr lang="en-US" smtClean="0"/>
              <a:t>18</a:t>
            </a:fld>
            <a:endParaRPr lang="en-US"/>
          </a:p>
        </p:txBody>
      </p:sp>
    </p:spTree>
    <p:extLst>
      <p:ext uri="{BB962C8B-B14F-4D97-AF65-F5344CB8AC3E}">
        <p14:creationId xmlns:p14="http://schemas.microsoft.com/office/powerpoint/2010/main" val="1280461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Release Plan – </a:t>
            </a: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Describe the activities for a phased implementation or roll-out. Track the dates for the release of various functions, and/or track the formal review points in the testing cycle of your product. Your release plan may also include the following activities, as appropriate: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Preparation of the environment</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Conversion information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Product installation information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Distribution details </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Data Migration</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Production Readiness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Create a</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Product Implementation Task List.</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Describe what preparation is required for this new tool or application to operate. Specify any features that need modification to adapt to the new product. Identify the steps necessary to assist the user in preparing for this new product.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1" kern="1200" dirty="0">
                <a:solidFill>
                  <a:schemeClr val="tx1"/>
                </a:solidFill>
                <a:effectLst/>
                <a:latin typeface="+mn-lt"/>
                <a:ea typeface="+mn-ea"/>
                <a:cs typeface="+mn-cs"/>
              </a:rPr>
              <a:t>Communication plan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Develop a plan to communicate with all interested parties of this project (stakeholders, sponsors, users, developers, Change Review Board)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Issue/Change Request Tracking Method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Project issues and their associated actions and owners</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Project decisions and reasons</a:t>
            </a: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Backout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Plan for what to do when something goes wrong during deployment, including how to go back to prior business processes and applications. Engage the appropriate sections of the Communications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Training Plan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br>
              <a:rPr lang="en-US" i="1" dirty="0">
                <a:effectLst/>
              </a:rPr>
            </a:br>
            <a:r>
              <a:rPr lang="en-US" i="1" dirty="0">
                <a:effectLst/>
              </a:rPr>
              <a:t>Outline the training timeline and describe the approach, activities and tasks necessary at each point in the deployment.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i="1" dirty="0">
              <a:effectLst/>
            </a:endParaRP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19</a:t>
            </a:fld>
            <a:endParaRPr lang="en-US"/>
          </a:p>
        </p:txBody>
      </p:sp>
    </p:spTree>
    <p:extLst>
      <p:ext uri="{BB962C8B-B14F-4D97-AF65-F5344CB8AC3E}">
        <p14:creationId xmlns:p14="http://schemas.microsoft.com/office/powerpoint/2010/main" val="2461516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1780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DBT implementing a new tool </a:t>
            </a:r>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23</a:t>
            </a:fld>
            <a:endParaRPr lang="en-US"/>
          </a:p>
        </p:txBody>
      </p:sp>
    </p:spTree>
    <p:extLst>
      <p:ext uri="{BB962C8B-B14F-4D97-AF65-F5344CB8AC3E}">
        <p14:creationId xmlns:p14="http://schemas.microsoft.com/office/powerpoint/2010/main" val="1617615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9430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hlinkClick r:id="rId3"/>
            </a:endParaRPr>
          </a:p>
          <a:p>
            <a:endParaRPr lang="en-US" dirty="0">
              <a:hlinkClick r:id="rId3"/>
            </a:endParaRPr>
          </a:p>
          <a:p>
            <a:r>
              <a:rPr lang="en-US" dirty="0">
                <a:hlinkClick r:id="rId3"/>
              </a:rPr>
              <a:t>https://www.youtube.com/watch?v=9w-_-BB5RfQ</a:t>
            </a:r>
            <a:r>
              <a:rPr lang="en-US" dirty="0"/>
              <a:t> – 35:20 – 38:20</a:t>
            </a:r>
          </a:p>
          <a:p>
            <a:endParaRPr lang="en-US" dirty="0"/>
          </a:p>
          <a:p>
            <a:r>
              <a:rPr lang="en-US" dirty="0"/>
              <a:t>Analytics engineer – </a:t>
            </a:r>
          </a:p>
          <a:p>
            <a:endParaRPr lang="en-US" dirty="0"/>
          </a:p>
          <a:p>
            <a:r>
              <a:rPr lang="en-US" dirty="0"/>
              <a:t>The larger the company or more old school you still see a clear separation of roles </a:t>
            </a:r>
          </a:p>
          <a:p>
            <a:endParaRPr lang="en-US" dirty="0"/>
          </a:p>
          <a:p>
            <a:r>
              <a:rPr lang="en-US" dirty="0"/>
              <a:t>DBA – team that’s essentially in charge of giving access to the tools, think roles, privileges etc.… they might also be in charge of servers and clusters </a:t>
            </a:r>
          </a:p>
          <a:p>
            <a:r>
              <a:rPr lang="en-US" dirty="0"/>
              <a:t>Data engineer – gets the data into the database – they work with the tagging and getting your basic transformations set up </a:t>
            </a:r>
          </a:p>
          <a:p>
            <a:r>
              <a:rPr lang="en-US" dirty="0"/>
              <a:t>BI engineer – they work with the large transformations to the main tables that the teams rely on ... Think aggregated data or LTS or LTV</a:t>
            </a:r>
          </a:p>
          <a:p>
            <a:r>
              <a:rPr lang="en-US" dirty="0"/>
              <a:t>Analyst community – pull the basic reports and work  with product</a:t>
            </a:r>
          </a:p>
        </p:txBody>
      </p:sp>
      <p:sp>
        <p:nvSpPr>
          <p:cNvPr id="4" name="Slide Number Placeholder 3"/>
          <p:cNvSpPr>
            <a:spLocks noGrp="1"/>
          </p:cNvSpPr>
          <p:nvPr>
            <p:ph type="sldNum" sz="quarter" idx="5"/>
          </p:nvPr>
        </p:nvSpPr>
        <p:spPr/>
        <p:txBody>
          <a:bodyPr/>
          <a:lstStyle/>
          <a:p>
            <a:fld id="{508CA472-7F2E-4E76-B936-E2F0FA71052E}" type="slidenum">
              <a:rPr lang="en-US" smtClean="0"/>
              <a:t>4</a:t>
            </a:fld>
            <a:endParaRPr lang="en-US"/>
          </a:p>
        </p:txBody>
      </p:sp>
    </p:spTree>
    <p:extLst>
      <p:ext uri="{BB962C8B-B14F-4D97-AF65-F5344CB8AC3E}">
        <p14:creationId xmlns:p14="http://schemas.microsoft.com/office/powerpoint/2010/main" val="2501027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https://www.youtube.com/watch?v=9w-_-BB5RfQ</a:t>
            </a:r>
            <a:r>
              <a:rPr lang="en-US" dirty="0"/>
              <a:t> – 35:20 – 38:20</a:t>
            </a:r>
          </a:p>
          <a:p>
            <a:endParaRPr lang="en-US" dirty="0"/>
          </a:p>
          <a:p>
            <a:r>
              <a:rPr lang="en-US" dirty="0"/>
              <a:t>Analytics engineer – </a:t>
            </a:r>
          </a:p>
          <a:p>
            <a:endParaRPr lang="en-US" dirty="0"/>
          </a:p>
          <a:p>
            <a:r>
              <a:rPr lang="en-US" dirty="0"/>
              <a:t>Well time’s changing! Data engineers are merging with BI engineers which are merging with analysts… there is less of a distinction and a big gray area  plus the addition of Data scientists who also have an engineering coding background </a:t>
            </a:r>
          </a:p>
        </p:txBody>
      </p:sp>
      <p:sp>
        <p:nvSpPr>
          <p:cNvPr id="4" name="Slide Number Placeholder 3"/>
          <p:cNvSpPr>
            <a:spLocks noGrp="1"/>
          </p:cNvSpPr>
          <p:nvPr>
            <p:ph type="sldNum" sz="quarter" idx="5"/>
          </p:nvPr>
        </p:nvSpPr>
        <p:spPr/>
        <p:txBody>
          <a:bodyPr/>
          <a:lstStyle/>
          <a:p>
            <a:fld id="{508CA472-7F2E-4E76-B936-E2F0FA71052E}" type="slidenum">
              <a:rPr lang="en-US" smtClean="0"/>
              <a:t>5</a:t>
            </a:fld>
            <a:endParaRPr lang="en-US"/>
          </a:p>
        </p:txBody>
      </p:sp>
    </p:spTree>
    <p:extLst>
      <p:ext uri="{BB962C8B-B14F-4D97-AF65-F5344CB8AC3E}">
        <p14:creationId xmlns:p14="http://schemas.microsoft.com/office/powerpoint/2010/main" val="2798474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all the tools and all the possibilities out there… These are just some of the ones I have worked with.  Every company is making their own too </a:t>
            </a:r>
          </a:p>
          <a:p>
            <a:endParaRPr lang="en-US" dirty="0"/>
          </a:p>
          <a:p>
            <a:r>
              <a:rPr lang="en-US" dirty="0"/>
              <a:t>Unnamed – segment – green </a:t>
            </a:r>
          </a:p>
          <a:p>
            <a:r>
              <a:rPr lang="en-US" dirty="0"/>
              <a:t>	stitch – black and yellow </a:t>
            </a: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7</a:t>
            </a:fld>
            <a:endParaRPr lang="en-US"/>
          </a:p>
        </p:txBody>
      </p:sp>
    </p:spTree>
    <p:extLst>
      <p:ext uri="{BB962C8B-B14F-4D97-AF65-F5344CB8AC3E}">
        <p14:creationId xmlns:p14="http://schemas.microsoft.com/office/powerpoint/2010/main" val="1269065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old data model from a business banking platform</a:t>
            </a:r>
          </a:p>
          <a:p>
            <a:endParaRPr lang="en-US" dirty="0"/>
          </a:p>
          <a:p>
            <a:r>
              <a:rPr lang="en-US" dirty="0"/>
              <a:t>They made a transition in about 6 months from  the past to the present </a:t>
            </a:r>
          </a:p>
          <a:p>
            <a:r>
              <a:rPr lang="en-US" dirty="0"/>
              <a:t>They had a analytics platform in place but it was not being utilized… it was more just a link for </a:t>
            </a:r>
          </a:p>
          <a:p>
            <a:r>
              <a:rPr lang="en-US" sz="1200" b="0" i="0" kern="1200" dirty="0">
                <a:solidFill>
                  <a:schemeClr val="tx1"/>
                </a:solidFill>
                <a:effectLst/>
                <a:latin typeface="+mn-lt"/>
                <a:ea typeface="+mn-ea"/>
                <a:cs typeface="+mn-cs"/>
              </a:rPr>
              <a:t>The transactional databases (MySQL and Amazon Aurora) and Looker (used for data visualization)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AWS Database Migration Service (DMS) tasks moving data from transactional databases (MySQL and Amazon Aurora) to Amazon Redshift</a:t>
            </a:r>
          </a:p>
          <a:p>
            <a:r>
              <a:rPr lang="en-US" sz="1200" b="0" i="0" kern="1200" dirty="0">
                <a:solidFill>
                  <a:schemeClr val="tx1"/>
                </a:solidFill>
                <a:effectLst/>
                <a:latin typeface="+mn-lt"/>
                <a:ea typeface="+mn-ea"/>
                <a:cs typeface="+mn-cs"/>
              </a:rPr>
              <a:t>●      Stitch moving external data (Zendesk, Facebook, Google) to Redshift</a:t>
            </a:r>
          </a:p>
          <a:p>
            <a:r>
              <a:rPr lang="en-US" sz="1200" b="0" i="0" kern="1200" dirty="0">
                <a:solidFill>
                  <a:schemeClr val="tx1"/>
                </a:solidFill>
                <a:effectLst/>
                <a:latin typeface="+mn-lt"/>
                <a:ea typeface="+mn-ea"/>
                <a:cs typeface="+mn-cs"/>
              </a:rPr>
              <a:t>●      Looker dashboards reading source data from Redshift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Issues identified </a:t>
            </a:r>
          </a:p>
          <a:p>
            <a:r>
              <a:rPr lang="en-US" sz="1200" b="0" i="0" kern="1200" dirty="0">
                <a:solidFill>
                  <a:schemeClr val="tx1"/>
                </a:solidFill>
                <a:effectLst/>
                <a:latin typeface="+mn-lt"/>
                <a:ea typeface="+mn-ea"/>
                <a:cs typeface="+mn-cs"/>
              </a:rPr>
              <a:t>– the visualization tool was being used for heavy computations</a:t>
            </a:r>
          </a:p>
          <a:p>
            <a:r>
              <a:rPr lang="en-US" sz="1200" b="0" i="0" kern="1200" dirty="0">
                <a:solidFill>
                  <a:schemeClr val="tx1"/>
                </a:solidFill>
                <a:effectLst/>
                <a:latin typeface="+mn-lt"/>
                <a:ea typeface="+mn-ea"/>
                <a:cs typeface="+mn-cs"/>
              </a:rPr>
              <a:t>	- this can become very expensive for both time in looker and compute power in redshift</a:t>
            </a:r>
          </a:p>
          <a:p>
            <a:r>
              <a:rPr lang="en-US" sz="1200" b="0" i="0" kern="1200" dirty="0">
                <a:solidFill>
                  <a:schemeClr val="tx1"/>
                </a:solidFill>
                <a:effectLst/>
                <a:latin typeface="+mn-lt"/>
                <a:ea typeface="+mn-ea"/>
                <a:cs typeface="+mn-cs"/>
              </a:rPr>
              <a:t>	- solution is to move the computations out of looker and into a presentation layer within Redshift</a:t>
            </a:r>
          </a:p>
          <a:p>
            <a:pPr marL="171450" indent="-171450">
              <a:buFontTx/>
              <a:buChar char="-"/>
            </a:pPr>
            <a:r>
              <a:rPr lang="en-US" sz="1200" b="0" i="0" kern="1200" dirty="0">
                <a:solidFill>
                  <a:schemeClr val="tx1"/>
                </a:solidFill>
                <a:effectLst/>
                <a:latin typeface="+mn-lt"/>
                <a:ea typeface="+mn-ea"/>
                <a:cs typeface="+mn-cs"/>
              </a:rPr>
              <a:t>Their DW only contained current data </a:t>
            </a:r>
          </a:p>
          <a:p>
            <a:pPr marL="628650" lvl="1" indent="-171450">
              <a:buFontTx/>
              <a:buChar char="-"/>
            </a:pPr>
            <a:r>
              <a:rPr lang="en-US" sz="1200" b="0" i="0" kern="1200" dirty="0">
                <a:solidFill>
                  <a:schemeClr val="tx1"/>
                </a:solidFill>
                <a:effectLst/>
                <a:latin typeface="+mn-lt"/>
                <a:ea typeface="+mn-ea"/>
                <a:cs typeface="+mn-cs"/>
              </a:rPr>
              <a:t>No historic reporting</a:t>
            </a:r>
          </a:p>
          <a:p>
            <a:pPr marL="628650" lvl="1" indent="-171450">
              <a:buFontTx/>
              <a:buChar char="-"/>
            </a:pPr>
            <a:r>
              <a:rPr lang="en-US" sz="1200" b="0" i="0" kern="1200" dirty="0">
                <a:solidFill>
                  <a:schemeClr val="tx1"/>
                </a:solidFill>
                <a:effectLst/>
                <a:latin typeface="+mn-lt"/>
                <a:ea typeface="+mn-ea"/>
                <a:cs typeface="+mn-cs"/>
              </a:rPr>
              <a:t>Solution implement S3 bucket</a:t>
            </a:r>
          </a:p>
          <a:p>
            <a:pPr marL="171450" lvl="0" indent="-171450">
              <a:buFontTx/>
              <a:buChar char="-"/>
            </a:pPr>
            <a:r>
              <a:rPr lang="en-US" sz="1200" b="0" i="0" kern="1200" dirty="0">
                <a:solidFill>
                  <a:schemeClr val="tx1"/>
                </a:solidFill>
                <a:effectLst/>
                <a:latin typeface="+mn-lt"/>
                <a:ea typeface="+mn-ea"/>
                <a:cs typeface="+mn-cs"/>
              </a:rPr>
              <a:t>External transfers of data caused delays </a:t>
            </a:r>
          </a:p>
          <a:p>
            <a:pPr marL="628650" lvl="1" indent="-171450">
              <a:buFontTx/>
              <a:buChar char="-"/>
            </a:pPr>
            <a:r>
              <a:rPr lang="en-US" sz="1200" b="0" i="0" kern="1200" dirty="0">
                <a:solidFill>
                  <a:schemeClr val="tx1"/>
                </a:solidFill>
                <a:effectLst/>
                <a:latin typeface="+mn-lt"/>
                <a:ea typeface="+mn-ea"/>
                <a:cs typeface="+mn-cs"/>
              </a:rPr>
              <a:t>limited control over the transfer of external data when using Stitch</a:t>
            </a:r>
          </a:p>
          <a:p>
            <a:pPr marL="628650" lvl="1" indent="-171450">
              <a:buFontTx/>
              <a:buChar char="-"/>
            </a:pPr>
            <a:r>
              <a:rPr lang="en-US" sz="1200" b="0" i="0" kern="1200" dirty="0">
                <a:solidFill>
                  <a:schemeClr val="tx1"/>
                </a:solidFill>
                <a:effectLst/>
                <a:latin typeface="+mn-lt"/>
                <a:ea typeface="+mn-ea"/>
                <a:cs typeface="+mn-cs"/>
              </a:rPr>
              <a:t>bring these external transfers in-house and reduce the usage of 3rd party tool</a:t>
            </a:r>
          </a:p>
          <a:p>
            <a:pPr marL="628650" lvl="1" indent="-171450">
              <a:buFontTx/>
              <a:buChar char="-"/>
            </a:pPr>
            <a:endParaRPr lang="en-US" sz="1200" b="0" i="0" kern="1200" dirty="0">
              <a:solidFill>
                <a:schemeClr val="tx1"/>
              </a:solidFill>
              <a:effectLst/>
              <a:latin typeface="+mn-lt"/>
              <a:ea typeface="+mn-ea"/>
              <a:cs typeface="+mn-cs"/>
            </a:endParaRPr>
          </a:p>
          <a:p>
            <a:pPr marL="171450" lvl="0" indent="-171450">
              <a:buFontTx/>
              <a:buChar char="-"/>
            </a:pPr>
            <a:r>
              <a:rPr lang="en-US" sz="1200" b="0" i="0" kern="1200" dirty="0">
                <a:solidFill>
                  <a:schemeClr val="tx1"/>
                </a:solidFill>
                <a:effectLst/>
                <a:latin typeface="+mn-lt"/>
                <a:ea typeface="+mn-ea"/>
                <a:cs typeface="+mn-cs"/>
              </a:rPr>
              <a:t>introduced a cleaned integration and presentation layers in our data-warehouse. </a:t>
            </a:r>
          </a:p>
          <a:p>
            <a:pPr marL="171450" lvl="0" indent="-171450">
              <a:buFontTx/>
              <a:buChar char="-"/>
            </a:pPr>
            <a:r>
              <a:rPr lang="en-US" sz="1200" b="0" i="0" kern="1200" dirty="0">
                <a:solidFill>
                  <a:schemeClr val="tx1"/>
                </a:solidFill>
                <a:effectLst/>
                <a:latin typeface="+mn-lt"/>
                <a:ea typeface="+mn-ea"/>
                <a:cs typeface="+mn-cs"/>
              </a:rPr>
              <a:t>The cleaned layer includes all data that is ingested from external sources and from the data-lake. </a:t>
            </a:r>
          </a:p>
          <a:p>
            <a:pPr marL="171450" lvl="0" indent="-171450">
              <a:buFontTx/>
              <a:buChar char="-"/>
            </a:pPr>
            <a:r>
              <a:rPr lang="en-US" sz="1200" b="0" i="0" kern="1200" dirty="0">
                <a:solidFill>
                  <a:schemeClr val="tx1"/>
                </a:solidFill>
                <a:effectLst/>
                <a:latin typeface="+mn-lt"/>
                <a:ea typeface="+mn-ea"/>
                <a:cs typeface="+mn-cs"/>
              </a:rPr>
              <a:t>This data is then transformed into business entities and event tables, which live in the integration layer. </a:t>
            </a:r>
          </a:p>
          <a:p>
            <a:pPr marL="171450" lvl="0" indent="-171450">
              <a:buFontTx/>
              <a:buChar char="-"/>
            </a:pPr>
            <a:r>
              <a:rPr lang="en-US" sz="1200" b="0" i="0" kern="1200" dirty="0">
                <a:solidFill>
                  <a:schemeClr val="tx1"/>
                </a:solidFill>
                <a:effectLst/>
                <a:latin typeface="+mn-lt"/>
                <a:ea typeface="+mn-ea"/>
                <a:cs typeface="+mn-cs"/>
              </a:rPr>
              <a:t>Lastly, they use the presentation layer in order to optimize the speed of our queries</a:t>
            </a:r>
          </a:p>
          <a:p>
            <a:pPr marL="171450" lvl="0" indent="-171450">
              <a:buFontTx/>
              <a:buChar char="-"/>
            </a:pPr>
            <a:endParaRPr lang="en-US" sz="1200" b="0" i="0" kern="1200" dirty="0">
              <a:solidFill>
                <a:schemeClr val="tx1"/>
              </a:solidFill>
              <a:effectLst/>
              <a:latin typeface="+mn-lt"/>
              <a:ea typeface="+mn-ea"/>
              <a:cs typeface="+mn-cs"/>
            </a:endParaRPr>
          </a:p>
          <a:p>
            <a:pPr marL="171450" lvl="0" indent="-171450">
              <a:buFontTx/>
              <a:buChar char="-"/>
            </a:pPr>
            <a:r>
              <a:rPr lang="en-US" sz="1200" b="0" i="0" kern="1200" dirty="0">
                <a:solidFill>
                  <a:schemeClr val="tx1"/>
                </a:solidFill>
                <a:effectLst/>
                <a:latin typeface="+mn-lt"/>
                <a:ea typeface="+mn-ea"/>
                <a:cs typeface="+mn-cs"/>
              </a:rPr>
              <a:t>They introduced </a:t>
            </a:r>
            <a:r>
              <a:rPr lang="en-US" sz="1200" b="0" i="0" kern="1200" dirty="0" err="1">
                <a:solidFill>
                  <a:schemeClr val="tx1"/>
                </a:solidFill>
                <a:effectLst/>
                <a:latin typeface="+mn-lt"/>
                <a:ea typeface="+mn-ea"/>
                <a:cs typeface="+mn-cs"/>
              </a:rPr>
              <a:t>dbt</a:t>
            </a:r>
            <a:r>
              <a:rPr lang="en-US" sz="1200" b="0" i="0" kern="1200" dirty="0">
                <a:solidFill>
                  <a:schemeClr val="tx1"/>
                </a:solidFill>
                <a:effectLst/>
                <a:latin typeface="+mn-lt"/>
                <a:ea typeface="+mn-ea"/>
                <a:cs typeface="+mn-cs"/>
              </a:rPr>
              <a:t> to help with the transformations </a:t>
            </a:r>
          </a:p>
          <a:p>
            <a:pPr marL="628650" lvl="1" indent="-171450">
              <a:buFontTx/>
              <a:buChar char="-"/>
            </a:pPr>
            <a:r>
              <a:rPr lang="en-US" sz="1200" b="0" i="0" kern="1200" dirty="0">
                <a:solidFill>
                  <a:schemeClr val="tx1"/>
                </a:solidFill>
                <a:effectLst/>
                <a:latin typeface="+mn-lt"/>
                <a:ea typeface="+mn-ea"/>
                <a:cs typeface="+mn-cs"/>
              </a:rPr>
              <a:t>trained how to use it</a:t>
            </a:r>
          </a:p>
          <a:p>
            <a:pPr marL="628650" lvl="1" indent="-171450">
              <a:buFontTx/>
              <a:buChar char="-"/>
            </a:pPr>
            <a:r>
              <a:rPr lang="en-US" sz="1200" b="0" i="0" kern="1200" dirty="0">
                <a:solidFill>
                  <a:schemeClr val="tx1"/>
                </a:solidFill>
                <a:effectLst/>
                <a:latin typeface="+mn-lt"/>
                <a:ea typeface="+mn-ea"/>
                <a:cs typeface="+mn-cs"/>
              </a:rPr>
              <a:t>started building models that clean and aggregate the data for Looker</a:t>
            </a:r>
          </a:p>
          <a:p>
            <a:pPr marL="628650" lvl="1" indent="-171450">
              <a:buFontTx/>
              <a:buChar char="-"/>
            </a:pPr>
            <a:r>
              <a:rPr lang="en-US" sz="1200" b="0" i="0" kern="1200" dirty="0">
                <a:solidFill>
                  <a:schemeClr val="tx1"/>
                </a:solidFill>
                <a:effectLst/>
                <a:latin typeface="+mn-lt"/>
                <a:ea typeface="+mn-ea"/>
                <a:cs typeface="+mn-cs"/>
              </a:rPr>
              <a:t>Airflow was used to schedule </a:t>
            </a:r>
          </a:p>
          <a:p>
            <a:pPr marL="628650" lvl="1" indent="-171450">
              <a:buFontTx/>
              <a:buChar char="-"/>
            </a:pPr>
            <a:r>
              <a:rPr lang="en-US" sz="1200" b="0" i="0" kern="1200" dirty="0">
                <a:solidFill>
                  <a:schemeClr val="tx1"/>
                </a:solidFill>
                <a:effectLst/>
                <a:latin typeface="+mn-lt"/>
                <a:ea typeface="+mn-ea"/>
                <a:cs typeface="+mn-cs"/>
              </a:rPr>
              <a:t>run once per day, some would run every 12 hours, and others would update tables every 30 min</a:t>
            </a:r>
          </a:p>
          <a:p>
            <a:pPr marL="628650" lvl="1" indent="-171450">
              <a:buFontTx/>
              <a:buChar char="-"/>
            </a:pPr>
            <a:r>
              <a:rPr lang="en-US" sz="1200" b="0" i="0" kern="1200" dirty="0">
                <a:solidFill>
                  <a:schemeClr val="tx1"/>
                </a:solidFill>
                <a:effectLst/>
                <a:latin typeface="+mn-lt"/>
                <a:ea typeface="+mn-ea"/>
                <a:cs typeface="+mn-cs"/>
              </a:rPr>
              <a:t>data quality and data latency checks with alerts integrated into Slack so that everyone in the channel would get alerted in case of data issues</a:t>
            </a:r>
          </a:p>
          <a:p>
            <a:pPr marL="628650" lvl="1" indent="-171450">
              <a:buFontTx/>
              <a:buChar char="-"/>
            </a:pPr>
            <a:endParaRPr lang="en-US" sz="1200" b="0" i="0" kern="1200" dirty="0">
              <a:solidFill>
                <a:schemeClr val="tx1"/>
              </a:solidFill>
              <a:effectLst/>
              <a:latin typeface="+mn-lt"/>
              <a:ea typeface="+mn-ea"/>
              <a:cs typeface="+mn-cs"/>
            </a:endParaRPr>
          </a:p>
          <a:p>
            <a:pPr marL="628650" lvl="1" indent="-171450">
              <a:buFontTx/>
              <a:buChar char="-"/>
            </a:pPr>
            <a:endParaRPr lang="en-US" sz="1200" b="0" i="0" kern="1200" dirty="0">
              <a:solidFill>
                <a:schemeClr val="tx1"/>
              </a:solidFill>
              <a:effectLst/>
              <a:latin typeface="+mn-lt"/>
              <a:ea typeface="+mn-ea"/>
              <a:cs typeface="+mn-cs"/>
            </a:endParaRPr>
          </a:p>
          <a:p>
            <a:pPr marL="171450" lvl="0" indent="-171450">
              <a:buFontTx/>
              <a:buChar char="-"/>
            </a:pPr>
            <a:r>
              <a:rPr lang="en-US" sz="1200" b="0" i="0" kern="1200" dirty="0">
                <a:solidFill>
                  <a:schemeClr val="tx1"/>
                </a:solidFill>
                <a:effectLst/>
                <a:latin typeface="+mn-lt"/>
                <a:ea typeface="+mn-ea"/>
                <a:cs typeface="+mn-cs"/>
              </a:rPr>
              <a:t>The Airflow DAG would read the data from Zendesk’s API, add the new data to a daily partition in S3 in parquet format, and then copy the data from S3 to Redshift and deduplicate the old Redshift records so that we only had the current data</a:t>
            </a:r>
          </a:p>
          <a:p>
            <a:pPr marL="628650" lvl="1" indent="-171450">
              <a:buFontTx/>
              <a:buChar char="-"/>
            </a:pPr>
            <a:r>
              <a:rPr lang="en-US" sz="1200" b="0" i="0" kern="1200" dirty="0">
                <a:solidFill>
                  <a:schemeClr val="tx1"/>
                </a:solidFill>
                <a:effectLst/>
                <a:latin typeface="+mn-lt"/>
                <a:ea typeface="+mn-ea"/>
                <a:cs typeface="+mn-cs"/>
              </a:rPr>
              <a:t>AWS Glue and external Spectrum tables in Redshift</a:t>
            </a:r>
          </a:p>
          <a:p>
            <a:pPr marL="628650" lvl="1" indent="-171450">
              <a:buFontTx/>
              <a:buChar char="-"/>
            </a:pPr>
            <a:r>
              <a:rPr lang="en-US" sz="1200" b="0" i="0" kern="1200" dirty="0">
                <a:solidFill>
                  <a:schemeClr val="tx1"/>
                </a:solidFill>
                <a:effectLst/>
                <a:latin typeface="+mn-lt"/>
                <a:ea typeface="+mn-ea"/>
                <a:cs typeface="+mn-cs"/>
              </a:rPr>
              <a:t>DMS can use S3 as endpoint and write logs about inserts, updates, and deletes of the data</a:t>
            </a: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9</a:t>
            </a:fld>
            <a:endParaRPr lang="en-US"/>
          </a:p>
        </p:txBody>
      </p:sp>
    </p:spTree>
    <p:extLst>
      <p:ext uri="{BB962C8B-B14F-4D97-AF65-F5344CB8AC3E}">
        <p14:creationId xmlns:p14="http://schemas.microsoft.com/office/powerpoint/2010/main" val="2598569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plan for the Redshift layers and the migration of external data is to continue with what they’ve already started. they’ve already completed proofs of concept in these areas, but the complete migration will take months</a:t>
            </a:r>
          </a:p>
          <a:p>
            <a:r>
              <a:rPr lang="en-US" sz="1200" b="0" i="0" kern="1200" dirty="0">
                <a:solidFill>
                  <a:schemeClr val="tx1"/>
                </a:solidFill>
                <a:effectLst/>
                <a:latin typeface="+mn-lt"/>
                <a:ea typeface="+mn-ea"/>
                <a:cs typeface="+mn-cs"/>
              </a:rPr>
              <a:t>an Amazon EMR cluster - enabling data scientists to process large amounts of data in memory</a:t>
            </a:r>
          </a:p>
          <a:p>
            <a:r>
              <a:rPr lang="en-US" sz="1200" b="0" i="0" kern="1200" dirty="0">
                <a:solidFill>
                  <a:schemeClr val="tx1"/>
                </a:solidFill>
                <a:effectLst/>
                <a:latin typeface="+mn-lt"/>
                <a:ea typeface="+mn-ea"/>
                <a:cs typeface="+mn-cs"/>
              </a:rPr>
              <a:t> install Spark on the EMR cluster</a:t>
            </a:r>
          </a:p>
          <a:p>
            <a:r>
              <a:rPr lang="en-US" sz="1200" b="0" i="0" kern="1200" dirty="0">
                <a:solidFill>
                  <a:schemeClr val="tx1"/>
                </a:solidFill>
                <a:effectLst/>
                <a:latin typeface="+mn-lt"/>
                <a:ea typeface="+mn-ea"/>
                <a:cs typeface="+mn-cs"/>
              </a:rPr>
              <a:t>Airflow to the EMR cluster and use Celery executor</a:t>
            </a:r>
          </a:p>
          <a:p>
            <a:r>
              <a:rPr lang="en-US" sz="1200" b="0" i="0" kern="1200" dirty="0">
                <a:solidFill>
                  <a:schemeClr val="tx1"/>
                </a:solidFill>
                <a:effectLst/>
                <a:latin typeface="+mn-lt"/>
                <a:ea typeface="+mn-ea"/>
                <a:cs typeface="+mn-cs"/>
              </a:rPr>
              <a:t>Considering the frequency of our jobs (every 5 min) an EMR cluster is more cost effective than going serverless with AWS Glue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It is a nice mixture of open source software that has proven its value over the years and AWS services that are the backbone of the platform. It is one of the many possible designs for an analytics platform. It serves the specific needs of the company and will enable data analysts and data scientists to make data driven decisions.</a:t>
            </a:r>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10</a:t>
            </a:fld>
            <a:endParaRPr lang="en-US"/>
          </a:p>
        </p:txBody>
      </p:sp>
    </p:spTree>
    <p:extLst>
      <p:ext uri="{BB962C8B-B14F-4D97-AF65-F5344CB8AC3E}">
        <p14:creationId xmlns:p14="http://schemas.microsoft.com/office/powerpoint/2010/main" val="3337677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https://app.lucidchart.com/documents/edit/b237ae2e-cbaf-4649-822d-be7052211afc/soUdkZmiVXeJ?beaconFlowId=183BEA8822734595</a:t>
            </a:r>
            <a:endParaRPr lang="en-US" dirty="0"/>
          </a:p>
          <a:p>
            <a:endParaRPr lang="en-US" dirty="0"/>
          </a:p>
          <a:p>
            <a:r>
              <a:rPr lang="en-US" dirty="0"/>
              <a:t>Here’s a sneak peek into what I put together for the startup I’m currently consulting with.  </a:t>
            </a:r>
          </a:p>
          <a:p>
            <a:endParaRPr lang="en-US" dirty="0"/>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11</a:t>
            </a:fld>
            <a:endParaRPr lang="en-US"/>
          </a:p>
        </p:txBody>
      </p:sp>
    </p:spTree>
    <p:extLst>
      <p:ext uri="{BB962C8B-B14F-4D97-AF65-F5344CB8AC3E}">
        <p14:creationId xmlns:p14="http://schemas.microsoft.com/office/powerpoint/2010/main" val="2526595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there various sources of data… well that’s a dumb question what company doesn’t have various sources.  </a:t>
            </a:r>
          </a:p>
          <a:p>
            <a:r>
              <a:rPr lang="en-US" dirty="0"/>
              <a:t>Various sources internally </a:t>
            </a:r>
          </a:p>
          <a:p>
            <a:r>
              <a:rPr lang="en-US" dirty="0"/>
              <a:t>Third party </a:t>
            </a:r>
          </a:p>
          <a:p>
            <a:endParaRPr lang="en-US" dirty="0"/>
          </a:p>
          <a:p>
            <a:r>
              <a:rPr lang="en-US" dirty="0"/>
              <a:t>Reproducibility </a:t>
            </a:r>
            <a:br>
              <a:rPr lang="en-US" dirty="0"/>
            </a:br>
            <a:r>
              <a:rPr lang="en-US" dirty="0"/>
              <a:t>Additionally if there is any sampling the ”random” seed needs to be tracked so that it too can be reproduced </a:t>
            </a:r>
          </a:p>
          <a:p>
            <a:endParaRPr lang="en-US" dirty="0"/>
          </a:p>
          <a:p>
            <a:r>
              <a:rPr lang="en-US" dirty="0"/>
              <a:t>Consistency </a:t>
            </a:r>
          </a:p>
          <a:p>
            <a:r>
              <a:rPr lang="en-US" sz="1200" b="0" i="0" kern="1200" dirty="0">
                <a:solidFill>
                  <a:schemeClr val="tx1"/>
                </a:solidFill>
                <a:effectLst/>
                <a:latin typeface="+mn-lt"/>
                <a:ea typeface="+mn-ea"/>
                <a:cs typeface="+mn-cs"/>
              </a:rPr>
              <a:t>Establishing consistency is of fundamental importance because data science obeys the maxim “garbage in, garbage out,”</a:t>
            </a:r>
          </a:p>
          <a:p>
            <a:r>
              <a:rPr lang="en-US" sz="1200" b="0" i="0" kern="1200" dirty="0">
                <a:solidFill>
                  <a:schemeClr val="tx1"/>
                </a:solidFill>
                <a:effectLst/>
                <a:latin typeface="+mn-lt"/>
                <a:ea typeface="+mn-ea"/>
                <a:cs typeface="+mn-cs"/>
              </a:rPr>
              <a:t>For the first method you need small data sets, regular analytics, and a fixed source – these three items are pretty rare when we are talking about big data so source control to build a pipe line is the better way to go</a:t>
            </a:r>
          </a:p>
          <a:p>
            <a:r>
              <a:rPr lang="en-US" sz="1200" b="0" i="0" kern="1200" dirty="0">
                <a:solidFill>
                  <a:schemeClr val="tx1"/>
                </a:solidFill>
                <a:effectLst/>
                <a:latin typeface="+mn-lt"/>
                <a:ea typeface="+mn-ea"/>
                <a:cs typeface="+mn-cs"/>
              </a:rPr>
              <a:t>in an external pipeline, securing your data sources is the key to consistent data and reproducible analysis</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err="1">
                <a:solidFill>
                  <a:schemeClr val="tx1"/>
                </a:solidFill>
                <a:effectLst/>
                <a:latin typeface="+mn-lt"/>
                <a:ea typeface="+mn-ea"/>
                <a:cs typeface="+mn-cs"/>
              </a:rPr>
              <a:t>Productionizability</a:t>
            </a:r>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Common data format </a:t>
            </a:r>
            <a:r>
              <a:rPr lang="en-US" sz="1200" b="0" i="0" kern="1200" dirty="0">
                <a:solidFill>
                  <a:schemeClr val="tx1"/>
                </a:solidFill>
                <a:effectLst/>
                <a:latin typeface="+mn-lt"/>
                <a:ea typeface="+mn-ea"/>
                <a:cs typeface="+mn-cs"/>
              </a:rPr>
              <a:t>— In practice, there are a number of constraints to establishing a common data format.</a:t>
            </a:r>
          </a:p>
          <a:p>
            <a:r>
              <a:rPr lang="en-US" sz="1200" b="1" i="0" kern="1200" dirty="0">
                <a:solidFill>
                  <a:schemeClr val="tx1"/>
                </a:solidFill>
                <a:effectLst/>
                <a:latin typeface="+mn-lt"/>
                <a:ea typeface="+mn-ea"/>
                <a:cs typeface="+mn-cs"/>
              </a:rPr>
              <a:t>Isolating library dependencies </a:t>
            </a:r>
            <a:r>
              <a:rPr lang="en-US" sz="1200" b="0" i="0" kern="1200" dirty="0">
                <a:solidFill>
                  <a:schemeClr val="tx1"/>
                </a:solidFill>
                <a:effectLst/>
                <a:latin typeface="+mn-lt"/>
                <a:ea typeface="+mn-ea"/>
                <a:cs typeface="+mn-cs"/>
              </a:rPr>
              <a:t>— You will want to isolate library dependencies used by your ETL in production.</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08CA472-7F2E-4E76-B936-E2F0FA71052E}" type="slidenum">
              <a:rPr lang="en-US" smtClean="0"/>
              <a:t>12</a:t>
            </a:fld>
            <a:endParaRPr lang="en-US"/>
          </a:p>
        </p:txBody>
      </p:sp>
    </p:spTree>
    <p:extLst>
      <p:ext uri="{BB962C8B-B14F-4D97-AF65-F5344CB8AC3E}">
        <p14:creationId xmlns:p14="http://schemas.microsoft.com/office/powerpoint/2010/main" val="660922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886326" y="4135428"/>
            <a:ext cx="7305674" cy="952505"/>
          </a:xfrm>
          <a:prstGeom prst="rect">
            <a:avLst/>
          </a:prstGeom>
          <a:noFill/>
          <a:ln>
            <a:noFill/>
          </a:ln>
        </p:spPr>
        <p:txBody>
          <a:bodyPr spcFirstLastPara="1" wrap="square" lIns="0" tIns="0" rIns="91425" bIns="36000" anchor="ctr" anchorCtr="0"/>
          <a:lstStyle>
            <a:lvl1pPr lvl="0" algn="ctr">
              <a:lnSpc>
                <a:spcPct val="100000"/>
              </a:lnSpc>
              <a:spcBef>
                <a:spcPts val="0"/>
              </a:spcBef>
              <a:spcAft>
                <a:spcPts val="0"/>
              </a:spcAft>
              <a:buClr>
                <a:srgbClr val="233445"/>
              </a:buClr>
              <a:buSzPts val="3600"/>
              <a:buFont typeface="Helvetica Neue Ligh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5172074" y="5237160"/>
            <a:ext cx="7019925" cy="763590"/>
          </a:xfrm>
          <a:prstGeom prst="rect">
            <a:avLst/>
          </a:prstGeom>
          <a:noFill/>
          <a:ln>
            <a:noFill/>
          </a:ln>
        </p:spPr>
        <p:txBody>
          <a:bodyPr spcFirstLastPara="1" wrap="square" lIns="90000" tIns="46800" rIns="91425" bIns="45700" anchor="t" anchorCtr="0"/>
          <a:lstStyle>
            <a:lvl1pPr lvl="0" algn="ctr">
              <a:lnSpc>
                <a:spcPct val="90000"/>
              </a:lnSpc>
              <a:spcBef>
                <a:spcPts val="1000"/>
              </a:spcBef>
              <a:spcAft>
                <a:spcPts val="0"/>
              </a:spcAft>
              <a:buClr>
                <a:srgbClr val="F17F3A"/>
              </a:buClr>
              <a:buSzPts val="2800"/>
              <a:buFont typeface="Helvetica Neue Light"/>
              <a:buNone/>
              <a:defRPr sz="2800">
                <a:solidFill>
                  <a:srgbClr val="F17F3A"/>
                </a:solidFill>
              </a:defRPr>
            </a:lvl1pPr>
            <a:lvl2pPr lvl="1" algn="ctr">
              <a:lnSpc>
                <a:spcPct val="90000"/>
              </a:lnSpc>
              <a:spcBef>
                <a:spcPts val="500"/>
              </a:spcBef>
              <a:spcAft>
                <a:spcPts val="0"/>
              </a:spcAft>
              <a:buClr>
                <a:srgbClr val="3F3F3F"/>
              </a:buClr>
              <a:buSzPts val="2000"/>
              <a:buFont typeface="Helvetica Neue Light"/>
              <a:buNone/>
              <a:defRPr sz="2000"/>
            </a:lvl2pPr>
            <a:lvl3pPr lvl="2" algn="ctr">
              <a:lnSpc>
                <a:spcPct val="90000"/>
              </a:lnSpc>
              <a:spcBef>
                <a:spcPts val="500"/>
              </a:spcBef>
              <a:spcAft>
                <a:spcPts val="0"/>
              </a:spcAft>
              <a:buClr>
                <a:srgbClr val="3F3F3F"/>
              </a:buClr>
              <a:buSzPts val="1800"/>
              <a:buFont typeface="Helvetica Neue Light"/>
              <a:buNone/>
              <a:defRPr sz="1800"/>
            </a:lvl3pPr>
            <a:lvl4pPr lvl="3" algn="ctr">
              <a:lnSpc>
                <a:spcPct val="90000"/>
              </a:lnSpc>
              <a:spcBef>
                <a:spcPts val="500"/>
              </a:spcBef>
              <a:spcAft>
                <a:spcPts val="0"/>
              </a:spcAft>
              <a:buClr>
                <a:srgbClr val="3F3F3F"/>
              </a:buClr>
              <a:buSzPts val="1600"/>
              <a:buFont typeface="Helvetica Neue Light"/>
              <a:buNone/>
              <a:defRPr sz="1600"/>
            </a:lvl4pPr>
            <a:lvl5pPr lvl="4" algn="ctr">
              <a:lnSpc>
                <a:spcPct val="90000"/>
              </a:lnSpc>
              <a:spcBef>
                <a:spcPts val="500"/>
              </a:spcBef>
              <a:spcAft>
                <a:spcPts val="0"/>
              </a:spcAft>
              <a:buClr>
                <a:srgbClr val="3F3F3F"/>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 name="Google Shape;16;p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92353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80989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0208999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extLst>
      <p:ext uri="{BB962C8B-B14F-4D97-AF65-F5344CB8AC3E}">
        <p14:creationId xmlns:p14="http://schemas.microsoft.com/office/powerpoint/2010/main" val="928572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83714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842558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431820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4091157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744074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064416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8701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009146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573023881"/>
      </p:ext>
    </p:extLst>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7.png"/><Relationship Id="rId7" Type="http://schemas.microsoft.com/office/2007/relationships/hdphoto" Target="../media/hdphoto6.wdp"/><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28.tiff"/><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4.tiff"/></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655180" y="477982"/>
            <a:ext cx="9781171" cy="1015663"/>
          </a:xfrm>
          <a:prstGeom prst="rect">
            <a:avLst/>
          </a:prstGeom>
          <a:noFill/>
          <a:ln>
            <a:noFill/>
          </a:ln>
        </p:spPr>
        <p:txBody>
          <a:bodyPr spcFirstLastPara="1" wrap="square" lIns="91425" tIns="45700" rIns="91425" bIns="45700" anchor="t" anchorCtr="0">
            <a:noAutofit/>
          </a:bodyPr>
          <a:lstStyle/>
          <a:p>
            <a:pPr lvl="0"/>
            <a:r>
              <a:rPr lang="en-US" sz="5400" b="1" dirty="0">
                <a:solidFill>
                  <a:srgbClr val="F17E3A"/>
                </a:solidFill>
                <a:latin typeface="Calibri"/>
                <a:cs typeface="Calibri"/>
                <a:sym typeface="Calibri"/>
              </a:rPr>
              <a:t>Data Engineering Best Practices</a:t>
            </a:r>
            <a:endParaRPr lang="en-US" sz="1600"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a:ea typeface="Calibri"/>
                <a:cs typeface="Calibri"/>
                <a:sym typeface="Calibri"/>
              </a:rPr>
              <a:t>Kerry Nakayama </a:t>
            </a:r>
            <a:endParaRPr kumimoji="0" sz="18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73308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0B233-04B0-414E-AA8A-BB7B03FFAEEE}"/>
              </a:ext>
            </a:extLst>
          </p:cNvPr>
          <p:cNvSpPr>
            <a:spLocks noGrp="1"/>
          </p:cNvSpPr>
          <p:nvPr>
            <p:ph type="title"/>
          </p:nvPr>
        </p:nvSpPr>
        <p:spPr/>
        <p:txBody>
          <a:bodyPr/>
          <a:lstStyle/>
          <a:p>
            <a:r>
              <a:rPr lang="en-US" dirty="0"/>
              <a:t>Data Design Study</a:t>
            </a:r>
          </a:p>
        </p:txBody>
      </p:sp>
      <p:sp>
        <p:nvSpPr>
          <p:cNvPr id="4" name="Slide Number Placeholder 3">
            <a:extLst>
              <a:ext uri="{FF2B5EF4-FFF2-40B4-BE49-F238E27FC236}">
                <a16:creationId xmlns:a16="http://schemas.microsoft.com/office/drawing/2014/main" id="{26930E5C-6AC6-AD4E-871B-5F2EDEBA431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pic>
        <p:nvPicPr>
          <p:cNvPr id="5" name="Picture 4" descr="A picture containing screenshot&#10;&#10;Description automatically generated">
            <a:extLst>
              <a:ext uri="{FF2B5EF4-FFF2-40B4-BE49-F238E27FC236}">
                <a16:creationId xmlns:a16="http://schemas.microsoft.com/office/drawing/2014/main" id="{7C67B71B-1460-1048-AAF7-51DA5FFE9D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8652" y="1232050"/>
            <a:ext cx="8594695" cy="5110426"/>
          </a:xfrm>
          <a:prstGeom prst="rect">
            <a:avLst/>
          </a:prstGeom>
        </p:spPr>
      </p:pic>
    </p:spTree>
    <p:extLst>
      <p:ext uri="{BB962C8B-B14F-4D97-AF65-F5344CB8AC3E}">
        <p14:creationId xmlns:p14="http://schemas.microsoft.com/office/powerpoint/2010/main" val="2105670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1063-14A8-9E40-A6CA-A4C2A8E2D1A3}"/>
              </a:ext>
            </a:extLst>
          </p:cNvPr>
          <p:cNvSpPr>
            <a:spLocks noGrp="1"/>
          </p:cNvSpPr>
          <p:nvPr>
            <p:ph type="title"/>
          </p:nvPr>
        </p:nvSpPr>
        <p:spPr/>
        <p:txBody>
          <a:bodyPr/>
          <a:lstStyle/>
          <a:p>
            <a:r>
              <a:rPr lang="en-US" dirty="0"/>
              <a:t>My Plan </a:t>
            </a:r>
          </a:p>
        </p:txBody>
      </p:sp>
      <p:sp>
        <p:nvSpPr>
          <p:cNvPr id="4" name="Slide Number Placeholder 3">
            <a:extLst>
              <a:ext uri="{FF2B5EF4-FFF2-40B4-BE49-F238E27FC236}">
                <a16:creationId xmlns:a16="http://schemas.microsoft.com/office/drawing/2014/main" id="{902CA65B-3B05-5540-BA86-8C1000E0833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pic>
        <p:nvPicPr>
          <p:cNvPr id="6" name="Picture 5">
            <a:extLst>
              <a:ext uri="{FF2B5EF4-FFF2-40B4-BE49-F238E27FC236}">
                <a16:creationId xmlns:a16="http://schemas.microsoft.com/office/drawing/2014/main" id="{CB30D6D4-5350-2443-AB4D-33E035436E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7783" y="1263848"/>
            <a:ext cx="7731741" cy="5114498"/>
          </a:xfrm>
          <a:prstGeom prst="rect">
            <a:avLst/>
          </a:prstGeom>
        </p:spPr>
      </p:pic>
    </p:spTree>
    <p:extLst>
      <p:ext uri="{BB962C8B-B14F-4D97-AF65-F5344CB8AC3E}">
        <p14:creationId xmlns:p14="http://schemas.microsoft.com/office/powerpoint/2010/main" val="3316076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Extract</a:t>
            </a:r>
          </a:p>
        </p:txBody>
      </p:sp>
      <p:sp>
        <p:nvSpPr>
          <p:cNvPr id="3" name="Text Placeholder 2">
            <a:extLst>
              <a:ext uri="{FF2B5EF4-FFF2-40B4-BE49-F238E27FC236}">
                <a16:creationId xmlns:a16="http://schemas.microsoft.com/office/drawing/2014/main" id="{AEA80FF0-D1D5-ED42-8167-01DC0906166E}"/>
              </a:ext>
            </a:extLst>
          </p:cNvPr>
          <p:cNvSpPr>
            <a:spLocks noGrp="1"/>
          </p:cNvSpPr>
          <p:nvPr>
            <p:ph type="body" idx="1"/>
          </p:nvPr>
        </p:nvSpPr>
        <p:spPr>
          <a:xfrm>
            <a:off x="455286" y="1322710"/>
            <a:ext cx="5640714" cy="2639604"/>
          </a:xfrm>
          <a:solidFill>
            <a:srgbClr val="5D933F">
              <a:alpha val="29804"/>
            </a:srgbClr>
          </a:solidFill>
        </p:spPr>
        <p:txBody>
          <a:bodyPr/>
          <a:lstStyle/>
          <a:p>
            <a:pPr marL="76200" indent="0">
              <a:buNone/>
            </a:pPr>
            <a:r>
              <a:rPr lang="en-US" b="1" dirty="0"/>
              <a:t>Reproducibility </a:t>
            </a:r>
          </a:p>
          <a:p>
            <a:r>
              <a:rPr lang="en-US" b="1" dirty="0"/>
              <a:t>Analysis code</a:t>
            </a:r>
            <a:r>
              <a:rPr lang="en-US" dirty="0"/>
              <a:t> — All analysis code should be checked into source control</a:t>
            </a:r>
          </a:p>
          <a:p>
            <a:r>
              <a:rPr lang="en-US" b="1" dirty="0"/>
              <a:t>Data sources</a:t>
            </a:r>
            <a:r>
              <a:rPr lang="en-US" dirty="0"/>
              <a:t> — Also need to be stored in a non transformed format</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sp>
        <p:nvSpPr>
          <p:cNvPr id="9" name="Text Placeholder 2">
            <a:extLst>
              <a:ext uri="{FF2B5EF4-FFF2-40B4-BE49-F238E27FC236}">
                <a16:creationId xmlns:a16="http://schemas.microsoft.com/office/drawing/2014/main" id="{12B835FF-1DD1-AD41-AEFE-113AE5816657}"/>
              </a:ext>
            </a:extLst>
          </p:cNvPr>
          <p:cNvSpPr txBox="1">
            <a:spLocks/>
          </p:cNvSpPr>
          <p:nvPr/>
        </p:nvSpPr>
        <p:spPr>
          <a:xfrm>
            <a:off x="5700681" y="1568281"/>
            <a:ext cx="5889957" cy="3250853"/>
          </a:xfrm>
          <a:prstGeom prst="rect">
            <a:avLst/>
          </a:prstGeom>
          <a:solidFill>
            <a:srgbClr val="2C3F93">
              <a:alpha val="29804"/>
            </a:srgbClr>
          </a:solidFill>
          <a:ln>
            <a:noFill/>
          </a:ln>
        </p:spPr>
        <p:txBody>
          <a:bodyPr spcFirstLastPara="1" wrap="square" lIns="90000" tIns="46800" rIns="91425" bIns="45700" anchor="t" anchorCtr="0"/>
          <a:lstStyle>
            <a:defPPr marR="0" lvl="0" algn="l" rtl="0">
              <a:lnSpc>
                <a:spcPct val="100000"/>
              </a:lnSpc>
              <a:spcBef>
                <a:spcPts val="0"/>
              </a:spcBef>
              <a:spcAft>
                <a:spcPts val="0"/>
              </a:spcAft>
            </a:defPPr>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42900" algn="l" rtl="0">
              <a:lnSpc>
                <a:spcPct val="90000"/>
              </a:lnSpc>
              <a:spcBef>
                <a:spcPts val="500"/>
              </a:spcBef>
              <a:spcAft>
                <a:spcPts val="0"/>
              </a:spcAft>
              <a:buClr>
                <a:srgbClr val="3F3F3F"/>
              </a:buClr>
              <a:buSzPts val="18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42900" algn="l" rtl="0">
              <a:lnSpc>
                <a:spcPct val="90000"/>
              </a:lnSpc>
              <a:spcBef>
                <a:spcPts val="500"/>
              </a:spcBef>
              <a:spcAft>
                <a:spcPts val="0"/>
              </a:spcAft>
              <a:buClr>
                <a:srgbClr val="3F3F3F"/>
              </a:buClr>
              <a:buSzPts val="18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76200" indent="0">
              <a:buFont typeface="Helvetica Neue Light"/>
              <a:buNone/>
            </a:pPr>
            <a:r>
              <a:rPr lang="en-US" b="1" kern="0" dirty="0"/>
              <a:t>Consistency (two methods) </a:t>
            </a:r>
          </a:p>
          <a:p>
            <a:r>
              <a:rPr lang="en-US" dirty="0"/>
              <a:t>Checking-in all code </a:t>
            </a:r>
            <a:r>
              <a:rPr lang="en-US" i="1" dirty="0"/>
              <a:t>and data</a:t>
            </a:r>
            <a:r>
              <a:rPr lang="en-US" dirty="0"/>
              <a:t> into a single revision control repository</a:t>
            </a:r>
          </a:p>
          <a:p>
            <a:r>
              <a:rPr lang="en-US" dirty="0"/>
              <a:t> Reserve source control for code and build a pipeline that explicitly depends on external data being in a stable, consistent format and location</a:t>
            </a:r>
            <a:endParaRPr lang="en-US" kern="0" dirty="0"/>
          </a:p>
        </p:txBody>
      </p:sp>
      <p:sp>
        <p:nvSpPr>
          <p:cNvPr id="10" name="Text Placeholder 2">
            <a:extLst>
              <a:ext uri="{FF2B5EF4-FFF2-40B4-BE49-F238E27FC236}">
                <a16:creationId xmlns:a16="http://schemas.microsoft.com/office/drawing/2014/main" id="{5B2260ED-6B3C-EE41-9091-F80C6D02FCB8}"/>
              </a:ext>
            </a:extLst>
          </p:cNvPr>
          <p:cNvSpPr txBox="1">
            <a:spLocks/>
          </p:cNvSpPr>
          <p:nvPr/>
        </p:nvSpPr>
        <p:spPr>
          <a:xfrm>
            <a:off x="2298356" y="4351598"/>
            <a:ext cx="7883612" cy="2095904"/>
          </a:xfrm>
          <a:prstGeom prst="rect">
            <a:avLst/>
          </a:prstGeom>
          <a:solidFill>
            <a:srgbClr val="00B0F0">
              <a:alpha val="29804"/>
            </a:srgbClr>
          </a:solidFill>
          <a:ln>
            <a:noFill/>
          </a:ln>
        </p:spPr>
        <p:txBody>
          <a:bodyPr spcFirstLastPara="1" wrap="square" lIns="90000" tIns="46800" rIns="91425" bIns="45700" anchor="t" anchorCtr="0"/>
          <a:lstStyle>
            <a:defPPr marR="0" lvl="0" algn="l" rtl="0">
              <a:lnSpc>
                <a:spcPct val="100000"/>
              </a:lnSpc>
              <a:spcBef>
                <a:spcPts val="0"/>
              </a:spcBef>
              <a:spcAft>
                <a:spcPts val="0"/>
              </a:spcAft>
            </a:defPPr>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42900" algn="l" rtl="0">
              <a:lnSpc>
                <a:spcPct val="90000"/>
              </a:lnSpc>
              <a:spcBef>
                <a:spcPts val="500"/>
              </a:spcBef>
              <a:spcAft>
                <a:spcPts val="0"/>
              </a:spcAft>
              <a:buClr>
                <a:srgbClr val="3F3F3F"/>
              </a:buClr>
              <a:buSzPts val="18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42900" algn="l" rtl="0">
              <a:lnSpc>
                <a:spcPct val="90000"/>
              </a:lnSpc>
              <a:spcBef>
                <a:spcPts val="500"/>
              </a:spcBef>
              <a:spcAft>
                <a:spcPts val="0"/>
              </a:spcAft>
              <a:buClr>
                <a:srgbClr val="3F3F3F"/>
              </a:buClr>
              <a:buSzPts val="18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76200" indent="0" fontAlgn="base">
              <a:buNone/>
            </a:pPr>
            <a:r>
              <a:rPr lang="en-US" b="1" dirty="0" err="1"/>
              <a:t>Productionizability</a:t>
            </a:r>
            <a:endParaRPr lang="en-US" b="1" dirty="0"/>
          </a:p>
          <a:p>
            <a:r>
              <a:rPr lang="en-US" dirty="0"/>
              <a:t>A common Extract process that can be shared by all teams so that the data can be joined</a:t>
            </a:r>
          </a:p>
          <a:p>
            <a:r>
              <a:rPr lang="en-US" dirty="0"/>
              <a:t>Sharing introduces some complexities, but it also greatly reduces the potential for errors</a:t>
            </a:r>
            <a:endParaRPr lang="en-US" kern="0" dirty="0"/>
          </a:p>
        </p:txBody>
      </p:sp>
    </p:spTree>
    <p:extLst>
      <p:ext uri="{BB962C8B-B14F-4D97-AF65-F5344CB8AC3E}">
        <p14:creationId xmlns:p14="http://schemas.microsoft.com/office/powerpoint/2010/main" val="2686405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31520-BDE9-D64A-9330-882634B005B2}"/>
              </a:ext>
            </a:extLst>
          </p:cNvPr>
          <p:cNvSpPr>
            <a:spLocks noGrp="1"/>
          </p:cNvSpPr>
          <p:nvPr>
            <p:ph type="title"/>
          </p:nvPr>
        </p:nvSpPr>
        <p:spPr/>
        <p:txBody>
          <a:bodyPr/>
          <a:lstStyle/>
          <a:p>
            <a:r>
              <a:rPr lang="en-US" dirty="0"/>
              <a:t>Extract</a:t>
            </a:r>
          </a:p>
        </p:txBody>
      </p:sp>
      <p:sp>
        <p:nvSpPr>
          <p:cNvPr id="3" name="Text Placeholder 2">
            <a:extLst>
              <a:ext uri="{FF2B5EF4-FFF2-40B4-BE49-F238E27FC236}">
                <a16:creationId xmlns:a16="http://schemas.microsoft.com/office/drawing/2014/main" id="{A7DB0637-3AA5-B443-BBCB-7F1831E2C046}"/>
              </a:ext>
            </a:extLst>
          </p:cNvPr>
          <p:cNvSpPr>
            <a:spLocks noGrp="1"/>
          </p:cNvSpPr>
          <p:nvPr>
            <p:ph type="body" idx="1"/>
          </p:nvPr>
        </p:nvSpPr>
        <p:spPr>
          <a:xfrm>
            <a:off x="5399903" y="1512000"/>
            <a:ext cx="5940096" cy="4680000"/>
          </a:xfrm>
        </p:spPr>
        <p:txBody>
          <a:bodyPr/>
          <a:lstStyle/>
          <a:p>
            <a:r>
              <a:rPr lang="en-US" dirty="0"/>
              <a:t>There are tools on the market that can help with this</a:t>
            </a:r>
          </a:p>
          <a:p>
            <a:r>
              <a:rPr lang="en-US" dirty="0"/>
              <a:t>Processes can also be implemented that do many of these same tasks </a:t>
            </a:r>
          </a:p>
        </p:txBody>
      </p:sp>
      <p:pic>
        <p:nvPicPr>
          <p:cNvPr id="6" name="Picture 5" descr="A picture containing drawing&#10;&#10;Description automatically generated">
            <a:extLst>
              <a:ext uri="{FF2B5EF4-FFF2-40B4-BE49-F238E27FC236}">
                <a16:creationId xmlns:a16="http://schemas.microsoft.com/office/drawing/2014/main" id="{C55756F3-BA81-BE45-9F72-73F9C8D290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505" y="1338067"/>
            <a:ext cx="1895660" cy="3601755"/>
          </a:xfrm>
          <a:prstGeom prst="rect">
            <a:avLst/>
          </a:prstGeom>
        </p:spPr>
      </p:pic>
      <p:pic>
        <p:nvPicPr>
          <p:cNvPr id="8" name="Picture 7" descr="A close up of a logo&#10;&#10;Description automatically generated">
            <a:extLst>
              <a:ext uri="{FF2B5EF4-FFF2-40B4-BE49-F238E27FC236}">
                <a16:creationId xmlns:a16="http://schemas.microsoft.com/office/drawing/2014/main" id="{DED9694E-0D9C-7F46-AFAE-5D9CF5C3B3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7978" y="2185005"/>
            <a:ext cx="1835020" cy="493285"/>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62EAAF8B-80CE-C545-8151-0564C539F6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8536" y="3206727"/>
            <a:ext cx="1547022" cy="444546"/>
          </a:xfrm>
          <a:prstGeom prst="rect">
            <a:avLst/>
          </a:prstGeom>
        </p:spPr>
      </p:pic>
      <p:pic>
        <p:nvPicPr>
          <p:cNvPr id="12" name="Picture 11" descr="A picture containing food&#10;&#10;Description automatically generated">
            <a:extLst>
              <a:ext uri="{FF2B5EF4-FFF2-40B4-BE49-F238E27FC236}">
                <a16:creationId xmlns:a16="http://schemas.microsoft.com/office/drawing/2014/main" id="{06E6271B-4730-3748-A318-AC56D12CD20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66720" y="3545018"/>
            <a:ext cx="6566389" cy="3141534"/>
          </a:xfrm>
          <a:prstGeom prst="rect">
            <a:avLst/>
          </a:prstGeom>
        </p:spPr>
      </p:pic>
      <p:sp>
        <p:nvSpPr>
          <p:cNvPr id="4" name="Slide Number Placeholder 3">
            <a:extLst>
              <a:ext uri="{FF2B5EF4-FFF2-40B4-BE49-F238E27FC236}">
                <a16:creationId xmlns:a16="http://schemas.microsoft.com/office/drawing/2014/main" id="{DDD4FC33-1458-694A-8E70-4E446E394EB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pic>
        <p:nvPicPr>
          <p:cNvPr id="14" name="Picture 13" descr="A picture containing table&#10;&#10;Description automatically generated">
            <a:extLst>
              <a:ext uri="{FF2B5EF4-FFF2-40B4-BE49-F238E27FC236}">
                <a16:creationId xmlns:a16="http://schemas.microsoft.com/office/drawing/2014/main" id="{5908C30C-FE2E-FE4A-A782-879FD8D8404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64928" y="2325757"/>
            <a:ext cx="1113163" cy="1451952"/>
          </a:xfrm>
          <a:prstGeom prst="rect">
            <a:avLst/>
          </a:prstGeom>
        </p:spPr>
      </p:pic>
      <p:pic>
        <p:nvPicPr>
          <p:cNvPr id="16" name="Picture 15" descr="A screenshot of a cell phone&#10;&#10;Description automatically generated">
            <a:extLst>
              <a:ext uri="{FF2B5EF4-FFF2-40B4-BE49-F238E27FC236}">
                <a16:creationId xmlns:a16="http://schemas.microsoft.com/office/drawing/2014/main" id="{EBB75BE5-99DC-174F-9C46-79597FB122EB}"/>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7983" b="92857" l="3771" r="97975">
                        <a14:foregroundMark x1="3771" y1="10084" x2="7612" y2="65336"/>
                        <a14:foregroundMark x1="7612" y1="65336" x2="13966" y2="85714"/>
                        <a14:foregroundMark x1="13966" y1="85714" x2="25628" y2="86555"/>
                        <a14:foregroundMark x1="25628" y1="86555" x2="32053" y2="63445"/>
                        <a14:foregroundMark x1="32053" y1="63445" x2="32542" y2="36134"/>
                        <a14:foregroundMark x1="32542" y1="36134" x2="24092" y2="11975"/>
                        <a14:foregroundMark x1="24092" y1="11975" x2="12919" y2="13655"/>
                        <a14:foregroundMark x1="12919" y1="13655" x2="40363" y2="12185"/>
                        <a14:foregroundMark x1="40363" y1="12185" x2="62081" y2="12185"/>
                        <a14:foregroundMark x1="62081" y1="12185" x2="73464" y2="11555"/>
                        <a14:foregroundMark x1="73464" y1="11555" x2="91830" y2="13655"/>
                        <a14:foregroundMark x1="91830" y1="13655" x2="95740" y2="47269"/>
                        <a14:foregroundMark x1="95740" y1="47269" x2="95880" y2="76261"/>
                        <a14:foregroundMark x1="95880" y1="76261" x2="85754" y2="89286"/>
                        <a14:foregroundMark x1="85754" y1="89286" x2="27584" y2="84244"/>
                        <a14:foregroundMark x1="27584" y1="84244" x2="31913" y2="42227"/>
                        <a14:foregroundMark x1="31913" y1="42227" x2="56145" y2="27101"/>
                        <a14:foregroundMark x1="56145" y1="27101" x2="83240" y2="36134"/>
                        <a14:foregroundMark x1="83240" y1="36134" x2="72765" y2="64496"/>
                        <a14:foregroundMark x1="72765" y1="64496" x2="12221" y2="57353"/>
                        <a14:foregroundMark x1="12221" y1="57353" x2="32612" y2="60084"/>
                        <a14:foregroundMark x1="32612" y1="60084" x2="44972" y2="50210"/>
                        <a14:foregroundMark x1="44972" y1="50210" x2="25838" y2="24580"/>
                        <a14:foregroundMark x1="25838" y1="24580" x2="18785" y2="50840"/>
                        <a14:foregroundMark x1="18785" y1="50840" x2="50070" y2="62815"/>
                        <a14:foregroundMark x1="50070" y1="62815" x2="73184" y2="57773"/>
                        <a14:foregroundMark x1="73184" y1="57773" x2="81704" y2="61345"/>
                        <a14:foregroundMark x1="81704" y1="61345" x2="88966" y2="44748"/>
                        <a14:foregroundMark x1="88966" y1="44748" x2="88268" y2="27311"/>
                        <a14:foregroundMark x1="25279" y1="69958" x2="22486" y2="73529"/>
                        <a14:foregroundMark x1="51117" y1="78571" x2="48045" y2="79202"/>
                        <a14:foregroundMark x1="77374" y1="84874" x2="77863" y2="67017"/>
                        <a14:foregroundMark x1="87570" y1="72059" x2="90852" y2="72059"/>
                        <a14:foregroundMark x1="93226" y1="92017" x2="85684" y2="92647"/>
                        <a14:foregroundMark x1="70042" y1="18067" x2="77165" y2="21429"/>
                        <a14:foregroundMark x1="91131" y1="10084" x2="95601" y2="30042"/>
                        <a14:foregroundMark x1="18925" y1="12185" x2="9008" y2="13025"/>
                        <a14:foregroundMark x1="9008" y1="13025" x2="5237" y2="37185"/>
                        <a14:foregroundMark x1="5237" y1="37185" x2="3771" y2="93487"/>
                        <a14:foregroundMark x1="3771" y1="93487" x2="12011" y2="88445"/>
                        <a14:foregroundMark x1="68855" y1="7983" x2="92249" y2="9454"/>
                        <a14:foregroundMark x1="92249" y1="9454" x2="96508" y2="8613"/>
                        <a14:foregroundMark x1="97486" y1="18067" x2="97975" y2="69958"/>
                        <a14:foregroundMark x1="96997" y1="33613" x2="97277" y2="7983"/>
                        <a14:foregroundMark x1="97277" y1="7983" x2="97277" y2="7983"/>
                      </a14:backgroundRemoval>
                    </a14:imgEffect>
                  </a14:imgLayer>
                </a14:imgProps>
              </a:ext>
              <a:ext uri="{28A0092B-C50C-407E-A947-70E740481C1C}">
                <a14:useLocalDpi xmlns:a14="http://schemas.microsoft.com/office/drawing/2010/main" val="0"/>
              </a:ext>
            </a:extLst>
          </a:blip>
          <a:stretch>
            <a:fillRect/>
          </a:stretch>
        </p:blipFill>
        <p:spPr>
          <a:xfrm>
            <a:off x="67967" y="4859399"/>
            <a:ext cx="5598753" cy="1861038"/>
          </a:xfrm>
          <a:prstGeom prst="rect">
            <a:avLst/>
          </a:prstGeom>
        </p:spPr>
      </p:pic>
    </p:spTree>
    <p:extLst>
      <p:ext uri="{BB962C8B-B14F-4D97-AF65-F5344CB8AC3E}">
        <p14:creationId xmlns:p14="http://schemas.microsoft.com/office/powerpoint/2010/main" val="983853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Transform</a:t>
            </a:r>
          </a:p>
        </p:txBody>
      </p:sp>
      <p:sp>
        <p:nvSpPr>
          <p:cNvPr id="3" name="Text Placeholder 2">
            <a:extLst>
              <a:ext uri="{FF2B5EF4-FFF2-40B4-BE49-F238E27FC236}">
                <a16:creationId xmlns:a16="http://schemas.microsoft.com/office/drawing/2014/main" id="{AEA80FF0-D1D5-ED42-8167-01DC0906166E}"/>
              </a:ext>
            </a:extLst>
          </p:cNvPr>
          <p:cNvSpPr>
            <a:spLocks noGrp="1"/>
          </p:cNvSpPr>
          <p:nvPr>
            <p:ph type="body" idx="1"/>
          </p:nvPr>
        </p:nvSpPr>
        <p:spPr>
          <a:xfrm>
            <a:off x="284661" y="1752110"/>
            <a:ext cx="5148731" cy="4314240"/>
          </a:xfrm>
        </p:spPr>
        <p:txBody>
          <a:bodyPr/>
          <a:lstStyle/>
          <a:p>
            <a:r>
              <a:rPr lang="en-US" b="1" dirty="0"/>
              <a:t>Transformation</a:t>
            </a:r>
            <a:r>
              <a:rPr lang="en-US" dirty="0"/>
              <a:t> is the meat to the ETL or ELT </a:t>
            </a:r>
          </a:p>
          <a:p>
            <a:r>
              <a:rPr lang="en-US" b="1" dirty="0"/>
              <a:t>Transformations</a:t>
            </a:r>
            <a:r>
              <a:rPr lang="en-US" dirty="0"/>
              <a:t> can make or break the data design</a:t>
            </a:r>
          </a:p>
          <a:p>
            <a:r>
              <a:rPr lang="en-US" dirty="0"/>
              <a:t>Strong models of </a:t>
            </a:r>
            <a:r>
              <a:rPr lang="en-US" b="1" dirty="0"/>
              <a:t>Transformed</a:t>
            </a:r>
            <a:r>
              <a:rPr lang="en-US" dirty="0"/>
              <a:t> data will allow for fast and useable analytics</a:t>
            </a:r>
          </a:p>
          <a:p>
            <a:r>
              <a:rPr lang="en-US" b="1" dirty="0"/>
              <a:t>Transformations </a:t>
            </a:r>
            <a:r>
              <a:rPr lang="en-US" dirty="0"/>
              <a:t>can also be the highest compute charge if not managed well </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pic>
        <p:nvPicPr>
          <p:cNvPr id="6" name="Picture 5" descr="A screenshot of a cell phone&#10;&#10;Description automatically generated">
            <a:extLst>
              <a:ext uri="{FF2B5EF4-FFF2-40B4-BE49-F238E27FC236}">
                <a16:creationId xmlns:a16="http://schemas.microsoft.com/office/drawing/2014/main" id="{9182F27A-D9E0-8A4D-9ECF-0F33F421FD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166" y="1752109"/>
            <a:ext cx="5167833" cy="4265155"/>
          </a:xfrm>
          <a:prstGeom prst="rect">
            <a:avLst/>
          </a:prstGeom>
        </p:spPr>
      </p:pic>
    </p:spTree>
    <p:extLst>
      <p:ext uri="{BB962C8B-B14F-4D97-AF65-F5344CB8AC3E}">
        <p14:creationId xmlns:p14="http://schemas.microsoft.com/office/powerpoint/2010/main" val="3930061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BB659B-6CBA-7140-86C3-C97C7701975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pic>
        <p:nvPicPr>
          <p:cNvPr id="5" name="Picture 4" descr="A screenshot of a cell phone&#10;&#10;Description automatically generated">
            <a:extLst>
              <a:ext uri="{FF2B5EF4-FFF2-40B4-BE49-F238E27FC236}">
                <a16:creationId xmlns:a16="http://schemas.microsoft.com/office/drawing/2014/main" id="{8F82F4F3-125E-9F4F-B95F-3F10AA7AAB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497" y="324000"/>
            <a:ext cx="7383120" cy="6010946"/>
          </a:xfrm>
          <a:prstGeom prst="rect">
            <a:avLst/>
          </a:prstGeom>
        </p:spPr>
      </p:pic>
      <p:sp>
        <p:nvSpPr>
          <p:cNvPr id="2" name="Title 1">
            <a:extLst>
              <a:ext uri="{FF2B5EF4-FFF2-40B4-BE49-F238E27FC236}">
                <a16:creationId xmlns:a16="http://schemas.microsoft.com/office/drawing/2014/main" id="{DAA017F1-DE39-114A-B2C8-5533DB424039}"/>
              </a:ext>
            </a:extLst>
          </p:cNvPr>
          <p:cNvSpPr>
            <a:spLocks noGrp="1"/>
          </p:cNvSpPr>
          <p:nvPr>
            <p:ph type="title"/>
          </p:nvPr>
        </p:nvSpPr>
        <p:spPr>
          <a:xfrm>
            <a:off x="952497" y="323999"/>
            <a:ext cx="7383120" cy="921705"/>
          </a:xfrm>
          <a:solidFill>
            <a:srgbClr val="7F7F7F">
              <a:alpha val="14902"/>
            </a:srgbClr>
          </a:solidFill>
        </p:spPr>
        <p:txBody>
          <a:bodyPr/>
          <a:lstStyle/>
          <a:p>
            <a:r>
              <a:rPr lang="en-US" dirty="0"/>
              <a:t> </a:t>
            </a:r>
          </a:p>
        </p:txBody>
      </p:sp>
    </p:spTree>
    <p:extLst>
      <p:ext uri="{BB962C8B-B14F-4D97-AF65-F5344CB8AC3E}">
        <p14:creationId xmlns:p14="http://schemas.microsoft.com/office/powerpoint/2010/main" val="2042135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Load</a:t>
            </a:r>
          </a:p>
        </p:txBody>
      </p:sp>
      <p:sp>
        <p:nvSpPr>
          <p:cNvPr id="3" name="Text Placeholder 2">
            <a:extLst>
              <a:ext uri="{FF2B5EF4-FFF2-40B4-BE49-F238E27FC236}">
                <a16:creationId xmlns:a16="http://schemas.microsoft.com/office/drawing/2014/main" id="{AEA80FF0-D1D5-ED42-8167-01DC0906166E}"/>
              </a:ext>
            </a:extLst>
          </p:cNvPr>
          <p:cNvSpPr>
            <a:spLocks noGrp="1"/>
          </p:cNvSpPr>
          <p:nvPr>
            <p:ph type="body" idx="1"/>
          </p:nvPr>
        </p:nvSpPr>
        <p:spPr/>
        <p:txBody>
          <a:bodyPr/>
          <a:lstStyle/>
          <a:p>
            <a:r>
              <a:rPr lang="en-US" dirty="0"/>
              <a:t>Load data to optimize micro-partitions</a:t>
            </a:r>
          </a:p>
          <a:p>
            <a:r>
              <a:rPr lang="en-US" dirty="0"/>
              <a:t>Load data incrementally </a:t>
            </a:r>
          </a:p>
          <a:p>
            <a:r>
              <a:rPr lang="en-US" dirty="0"/>
              <a:t>Enforce idempotency with tests and the right data warehouses</a:t>
            </a:r>
          </a:p>
          <a:p>
            <a:r>
              <a:rPr lang="en-US" dirty="0"/>
              <a:t>Parameterize Workflow</a:t>
            </a:r>
          </a:p>
          <a:p>
            <a:r>
              <a:rPr lang="en-US" dirty="0"/>
              <a:t>Add Data Checks Early and Often</a:t>
            </a:r>
          </a:p>
          <a:p>
            <a:r>
              <a:rPr lang="en-US" dirty="0"/>
              <a:t>Build Useful Alerts &amp; Monitoring System</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16</a:t>
            </a:fld>
            <a:endParaRPr lang="en-US"/>
          </a:p>
        </p:txBody>
      </p:sp>
      <p:pic>
        <p:nvPicPr>
          <p:cNvPr id="5" name="Picture 4">
            <a:extLst>
              <a:ext uri="{FF2B5EF4-FFF2-40B4-BE49-F238E27FC236}">
                <a16:creationId xmlns:a16="http://schemas.microsoft.com/office/drawing/2014/main" id="{C7E29A32-2F34-BB4E-BB79-E83C886BC002}"/>
              </a:ext>
            </a:extLst>
          </p:cNvPr>
          <p:cNvPicPr>
            <a:picLocks noChangeAspect="1"/>
          </p:cNvPicPr>
          <p:nvPr/>
        </p:nvPicPr>
        <p:blipFill>
          <a:blip r:embed="rId3"/>
          <a:stretch>
            <a:fillRect/>
          </a:stretch>
        </p:blipFill>
        <p:spPr>
          <a:xfrm>
            <a:off x="3317625" y="3202523"/>
            <a:ext cx="6078166" cy="5357476"/>
          </a:xfrm>
          <a:prstGeom prst="rect">
            <a:avLst/>
          </a:prstGeom>
        </p:spPr>
      </p:pic>
      <p:pic>
        <p:nvPicPr>
          <p:cNvPr id="6" name="Picture 5">
            <a:extLst>
              <a:ext uri="{FF2B5EF4-FFF2-40B4-BE49-F238E27FC236}">
                <a16:creationId xmlns:a16="http://schemas.microsoft.com/office/drawing/2014/main" id="{0C98F970-237B-244D-8644-BCAA62B2FBBE}"/>
              </a:ext>
            </a:extLst>
          </p:cNvPr>
          <p:cNvPicPr>
            <a:picLocks noChangeAspect="1"/>
          </p:cNvPicPr>
          <p:nvPr/>
        </p:nvPicPr>
        <p:blipFill>
          <a:blip r:embed="rId4"/>
          <a:stretch>
            <a:fillRect/>
          </a:stretch>
        </p:blipFill>
        <p:spPr>
          <a:xfrm>
            <a:off x="7103884" y="778024"/>
            <a:ext cx="1563037" cy="1563037"/>
          </a:xfrm>
          <a:prstGeom prst="rect">
            <a:avLst/>
          </a:prstGeom>
        </p:spPr>
      </p:pic>
    </p:spTree>
    <p:extLst>
      <p:ext uri="{BB962C8B-B14F-4D97-AF65-F5344CB8AC3E}">
        <p14:creationId xmlns:p14="http://schemas.microsoft.com/office/powerpoint/2010/main" val="3145925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BEFBF-CA4B-7542-B88B-AFB832831154}"/>
              </a:ext>
            </a:extLst>
          </p:cNvPr>
          <p:cNvSpPr>
            <a:spLocks noGrp="1"/>
          </p:cNvSpPr>
          <p:nvPr>
            <p:ph type="title"/>
          </p:nvPr>
        </p:nvSpPr>
        <p:spPr/>
        <p:txBody>
          <a:bodyPr/>
          <a:lstStyle/>
          <a:p>
            <a:r>
              <a:rPr lang="en-US" dirty="0"/>
              <a:t>ETL Best Practices</a:t>
            </a:r>
          </a:p>
        </p:txBody>
      </p:sp>
      <p:sp>
        <p:nvSpPr>
          <p:cNvPr id="4" name="Slide Number Placeholder 3">
            <a:extLst>
              <a:ext uri="{FF2B5EF4-FFF2-40B4-BE49-F238E27FC236}">
                <a16:creationId xmlns:a16="http://schemas.microsoft.com/office/drawing/2014/main" id="{FA0B10C6-736E-EF43-8426-38A2EDAB9FC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17</a:t>
            </a:fld>
            <a:endParaRPr lang="en-US"/>
          </a:p>
        </p:txBody>
      </p:sp>
      <p:pic>
        <p:nvPicPr>
          <p:cNvPr id="5" name="Picture 4" descr="A screenshot of a cell phone&#10;&#10;Description automatically generated">
            <a:extLst>
              <a:ext uri="{FF2B5EF4-FFF2-40B4-BE49-F238E27FC236}">
                <a16:creationId xmlns:a16="http://schemas.microsoft.com/office/drawing/2014/main" id="{09807F4D-AF04-8049-ADC3-D36B0B031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0486" y="1398606"/>
            <a:ext cx="9136793" cy="4922680"/>
          </a:xfrm>
          <a:prstGeom prst="rect">
            <a:avLst/>
          </a:prstGeom>
        </p:spPr>
      </p:pic>
    </p:spTree>
    <p:extLst>
      <p:ext uri="{BB962C8B-B14F-4D97-AF65-F5344CB8AC3E}">
        <p14:creationId xmlns:p14="http://schemas.microsoft.com/office/powerpoint/2010/main" val="5858606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5AE810-FBD7-314A-9F58-9199761DD4AF}"/>
              </a:ext>
            </a:extLst>
          </p:cNvPr>
          <p:cNvPicPr>
            <a:picLocks noChangeAspect="1"/>
          </p:cNvPicPr>
          <p:nvPr/>
        </p:nvPicPr>
        <p:blipFill>
          <a:blip r:embed="rId3">
            <a:duotone>
              <a:schemeClr val="accent5">
                <a:shade val="45000"/>
                <a:satMod val="135000"/>
              </a:schemeClr>
              <a:prstClr val="white"/>
            </a:duotone>
            <a:alphaModFix amt="70000"/>
          </a:blip>
          <a:stretch>
            <a:fillRect/>
          </a:stretch>
        </p:blipFill>
        <p:spPr>
          <a:xfrm>
            <a:off x="5910469" y="1362942"/>
            <a:ext cx="5329033" cy="5171058"/>
          </a:xfrm>
          <a:prstGeom prst="rect">
            <a:avLst/>
          </a:prstGeom>
        </p:spPr>
      </p:pic>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Deployment Plan</a:t>
            </a:r>
          </a:p>
        </p:txBody>
      </p:sp>
      <p:sp>
        <p:nvSpPr>
          <p:cNvPr id="3" name="Text Placeholder 2">
            <a:extLst>
              <a:ext uri="{FF2B5EF4-FFF2-40B4-BE49-F238E27FC236}">
                <a16:creationId xmlns:a16="http://schemas.microsoft.com/office/drawing/2014/main" id="{AEA80FF0-D1D5-ED42-8167-01DC0906166E}"/>
              </a:ext>
            </a:extLst>
          </p:cNvPr>
          <p:cNvSpPr>
            <a:spLocks noGrp="1"/>
          </p:cNvSpPr>
          <p:nvPr>
            <p:ph type="body" idx="1"/>
          </p:nvPr>
        </p:nvSpPr>
        <p:spPr>
          <a:xfrm>
            <a:off x="443687" y="1432487"/>
            <a:ext cx="10512000" cy="4680000"/>
          </a:xfrm>
        </p:spPr>
        <p:txBody>
          <a:bodyPr/>
          <a:lstStyle/>
          <a:p>
            <a:r>
              <a:rPr lang="en-US" b="1" kern="1200" dirty="0">
                <a:solidFill>
                  <a:schemeClr val="tx1"/>
                </a:solidFill>
              </a:rPr>
              <a:t>The deployment plan </a:t>
            </a:r>
            <a:r>
              <a:rPr lang="en-US" kern="1200" dirty="0">
                <a:solidFill>
                  <a:schemeClr val="tx1"/>
                </a:solidFill>
              </a:rPr>
              <a:t>describes each step of the deployment process at each deployment location</a:t>
            </a:r>
          </a:p>
          <a:p>
            <a:endParaRPr lang="en-US" kern="1200" dirty="0">
              <a:solidFill>
                <a:schemeClr val="tx1"/>
              </a:solidFill>
            </a:endParaRPr>
          </a:p>
          <a:p>
            <a:r>
              <a:rPr lang="en-US" kern="1200" dirty="0">
                <a:solidFill>
                  <a:schemeClr val="tx1"/>
                </a:solidFill>
              </a:rPr>
              <a:t>This can include </a:t>
            </a:r>
            <a:r>
              <a:rPr lang="en-US" dirty="0"/>
              <a:t>Deployment of </a:t>
            </a:r>
            <a:r>
              <a:rPr lang="en-US" kern="1200" dirty="0">
                <a:solidFill>
                  <a:schemeClr val="tx1"/>
                </a:solidFill>
              </a:rPr>
              <a:t>…</a:t>
            </a:r>
          </a:p>
          <a:p>
            <a:pPr lvl="1">
              <a:buFont typeface="Wingdings" pitchFamily="2" charset="2"/>
              <a:buChar char="Ø"/>
            </a:pPr>
            <a:r>
              <a:rPr lang="en-US" dirty="0"/>
              <a:t>A new Data Warehouse</a:t>
            </a:r>
          </a:p>
          <a:p>
            <a:pPr lvl="1">
              <a:buFont typeface="Wingdings" pitchFamily="2" charset="2"/>
              <a:buChar char="Ø"/>
            </a:pPr>
            <a:r>
              <a:rPr lang="en-US" dirty="0"/>
              <a:t>A new tool like </a:t>
            </a:r>
            <a:r>
              <a:rPr lang="en-US" dirty="0" err="1"/>
              <a:t>dbt</a:t>
            </a:r>
            <a:r>
              <a:rPr lang="en-US" dirty="0"/>
              <a:t> </a:t>
            </a:r>
          </a:p>
          <a:p>
            <a:pPr lvl="1">
              <a:buFont typeface="Wingdings" pitchFamily="2" charset="2"/>
              <a:buChar char="Ø"/>
            </a:pPr>
            <a:r>
              <a:rPr lang="en-US" dirty="0"/>
              <a:t>A new model </a:t>
            </a:r>
          </a:p>
          <a:p>
            <a:pPr lvl="1">
              <a:buFont typeface="Wingdings" pitchFamily="2" charset="2"/>
              <a:buChar char="Ø"/>
            </a:pPr>
            <a:r>
              <a:rPr lang="en-US" dirty="0"/>
              <a:t>An Updated model </a:t>
            </a:r>
          </a:p>
          <a:p>
            <a:pPr lvl="1">
              <a:buFont typeface="Wingdings" pitchFamily="2" charset="2"/>
              <a:buChar char="Ø"/>
            </a:pPr>
            <a:r>
              <a:rPr lang="en-US" dirty="0"/>
              <a:t>Backfill of historical data </a:t>
            </a:r>
          </a:p>
          <a:p>
            <a:pPr lvl="1">
              <a:buFont typeface="Wingdings" pitchFamily="2" charset="2"/>
              <a:buChar char="Ø"/>
            </a:pPr>
            <a:endParaRPr lang="en-US" dirty="0"/>
          </a:p>
          <a:p>
            <a:r>
              <a:rPr lang="en-US" dirty="0"/>
              <a:t>No matter what is being </a:t>
            </a:r>
            <a:r>
              <a:rPr lang="en-US" b="1" dirty="0"/>
              <a:t>Deployed</a:t>
            </a:r>
            <a:r>
              <a:rPr lang="en-US" dirty="0"/>
              <a:t> a </a:t>
            </a:r>
            <a:r>
              <a:rPr lang="en-US" b="1" dirty="0"/>
              <a:t>Plan</a:t>
            </a:r>
            <a:r>
              <a:rPr lang="en-US" dirty="0"/>
              <a:t> in needed </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147577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8161F8-FF86-4A4E-B5ED-852CFDE3120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516" b="97070" l="9896" r="89844">
                        <a14:foregroundMark x1="47396" y1="30078" x2="60417" y2="18555"/>
                        <a14:foregroundMark x1="60417" y1="18555" x2="41146" y2="12695"/>
                        <a14:foregroundMark x1="41146" y1="12695" x2="72917" y2="9766"/>
                        <a14:foregroundMark x1="59896" y1="9766" x2="39323" y2="3516"/>
                        <a14:foregroundMark x1="39323" y1="3516" x2="29948" y2="11719"/>
                        <a14:foregroundMark x1="40104" y1="24023" x2="48958" y2="23633"/>
                        <a14:foregroundMark x1="45052" y1="20313" x2="48438" y2="24414"/>
                        <a14:foregroundMark x1="44531" y1="30078" x2="58594" y2="30469"/>
                        <a14:foregroundMark x1="61979" y1="19141" x2="61979" y2="23633"/>
                        <a14:foregroundMark x1="62500" y1="19141" x2="63021" y2="22852"/>
                        <a14:foregroundMark x1="30469" y1="90430" x2="37500" y2="90039"/>
                        <a14:foregroundMark x1="60417" y1="90039" x2="64583" y2="90820"/>
                        <a14:foregroundMark x1="68490" y1="92578" x2="69531" y2="90820"/>
                        <a14:foregroundMark x1="26563" y1="96484" x2="35938" y2="97070"/>
                        <a14:backgroundMark x1="61458" y1="36328" x2="61458" y2="36328"/>
                        <a14:backgroundMark x1="60417" y1="36719" x2="60417" y2="36719"/>
                        <a14:backgroundMark x1="61979" y1="33398" x2="60938" y2="36719"/>
                      </a14:backgroundRemoval>
                    </a14:imgEffect>
                  </a14:imgLayer>
                </a14:imgProps>
              </a:ext>
            </a:extLst>
          </a:blip>
          <a:stretch>
            <a:fillRect/>
          </a:stretch>
        </p:blipFill>
        <p:spPr>
          <a:xfrm>
            <a:off x="7793248" y="3306418"/>
            <a:ext cx="1769361" cy="2359149"/>
          </a:xfrm>
          <a:prstGeom prst="rect">
            <a:avLst/>
          </a:prstGeom>
        </p:spPr>
      </p:pic>
      <p:sp>
        <p:nvSpPr>
          <p:cNvPr id="2" name="Title 1">
            <a:extLst>
              <a:ext uri="{FF2B5EF4-FFF2-40B4-BE49-F238E27FC236}">
                <a16:creationId xmlns:a16="http://schemas.microsoft.com/office/drawing/2014/main" id="{A4D009CF-D66B-A345-9EB1-17681BC97DF1}"/>
              </a:ext>
            </a:extLst>
          </p:cNvPr>
          <p:cNvSpPr>
            <a:spLocks noGrp="1"/>
          </p:cNvSpPr>
          <p:nvPr>
            <p:ph type="title"/>
          </p:nvPr>
        </p:nvSpPr>
        <p:spPr/>
        <p:txBody>
          <a:bodyPr/>
          <a:lstStyle/>
          <a:p>
            <a:r>
              <a:rPr lang="en-US" dirty="0"/>
              <a:t>Action Plan</a:t>
            </a:r>
          </a:p>
        </p:txBody>
      </p:sp>
      <p:sp>
        <p:nvSpPr>
          <p:cNvPr id="3" name="Text Placeholder 2">
            <a:extLst>
              <a:ext uri="{FF2B5EF4-FFF2-40B4-BE49-F238E27FC236}">
                <a16:creationId xmlns:a16="http://schemas.microsoft.com/office/drawing/2014/main" id="{6AA7B063-F4A2-A44A-B1CB-63D158BBE0AA}"/>
              </a:ext>
            </a:extLst>
          </p:cNvPr>
          <p:cNvSpPr>
            <a:spLocks noGrp="1"/>
          </p:cNvSpPr>
          <p:nvPr>
            <p:ph type="body" idx="1"/>
          </p:nvPr>
        </p:nvSpPr>
        <p:spPr>
          <a:xfrm>
            <a:off x="827999" y="1379478"/>
            <a:ext cx="10512000" cy="4680000"/>
          </a:xfrm>
        </p:spPr>
        <p:txBody>
          <a:bodyPr/>
          <a:lstStyle/>
          <a:p>
            <a:pPr>
              <a:lnSpc>
                <a:spcPct val="150000"/>
              </a:lnSpc>
            </a:pPr>
            <a:r>
              <a:rPr lang="en-US" sz="2800" kern="1200" dirty="0">
                <a:solidFill>
                  <a:schemeClr val="tx1"/>
                </a:solidFill>
              </a:rPr>
              <a:t>Release Plan</a:t>
            </a:r>
          </a:p>
          <a:p>
            <a:pPr>
              <a:lnSpc>
                <a:spcPct val="150000"/>
              </a:lnSpc>
            </a:pPr>
            <a:r>
              <a:rPr lang="en-US" sz="2800" kern="1200" dirty="0">
                <a:solidFill>
                  <a:schemeClr val="tx1"/>
                </a:solidFill>
              </a:rPr>
              <a:t>Production Readiness</a:t>
            </a:r>
          </a:p>
          <a:p>
            <a:pPr>
              <a:lnSpc>
                <a:spcPct val="150000"/>
              </a:lnSpc>
            </a:pPr>
            <a:r>
              <a:rPr lang="en-US" sz="2800" i="1" kern="1200" dirty="0">
                <a:solidFill>
                  <a:schemeClr val="tx1"/>
                </a:solidFill>
              </a:rPr>
              <a:t>Communication plan </a:t>
            </a:r>
          </a:p>
          <a:p>
            <a:pPr>
              <a:lnSpc>
                <a:spcPct val="150000"/>
              </a:lnSpc>
            </a:pPr>
            <a:r>
              <a:rPr lang="en-US" sz="2800" kern="1200" dirty="0">
                <a:solidFill>
                  <a:schemeClr val="tx1"/>
                </a:solidFill>
              </a:rPr>
              <a:t>Issue/Change Request Tracking Method</a:t>
            </a:r>
          </a:p>
          <a:p>
            <a:pPr>
              <a:lnSpc>
                <a:spcPct val="150000"/>
              </a:lnSpc>
            </a:pPr>
            <a:r>
              <a:rPr lang="en-US" sz="2800" kern="1200" dirty="0">
                <a:solidFill>
                  <a:schemeClr val="tx1"/>
                </a:solidFill>
              </a:rPr>
              <a:t>Backout Plan</a:t>
            </a:r>
          </a:p>
          <a:p>
            <a:pPr>
              <a:lnSpc>
                <a:spcPct val="150000"/>
              </a:lnSpc>
            </a:pPr>
            <a:r>
              <a:rPr lang="en-US" sz="2800" dirty="0"/>
              <a:t>Training Plan</a:t>
            </a:r>
          </a:p>
          <a:p>
            <a:endParaRPr lang="en-US" dirty="0"/>
          </a:p>
        </p:txBody>
      </p:sp>
      <p:sp>
        <p:nvSpPr>
          <p:cNvPr id="4" name="Slide Number Placeholder 3">
            <a:extLst>
              <a:ext uri="{FF2B5EF4-FFF2-40B4-BE49-F238E27FC236}">
                <a16:creationId xmlns:a16="http://schemas.microsoft.com/office/drawing/2014/main" id="{B8FD1C2E-6C00-EB48-BD22-911DAB90077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pic>
        <p:nvPicPr>
          <p:cNvPr id="5" name="Picture 4">
            <a:extLst>
              <a:ext uri="{FF2B5EF4-FFF2-40B4-BE49-F238E27FC236}">
                <a16:creationId xmlns:a16="http://schemas.microsoft.com/office/drawing/2014/main" id="{2B27CDAF-FB63-6543-B800-6E7F55471F21}"/>
              </a:ext>
            </a:extLst>
          </p:cNvPr>
          <p:cNvPicPr>
            <a:picLocks noChangeAspect="1"/>
          </p:cNvPicPr>
          <p:nvPr/>
        </p:nvPicPr>
        <p:blipFill>
          <a:blip r:embed="rId5"/>
          <a:stretch>
            <a:fillRect/>
          </a:stretch>
        </p:blipFill>
        <p:spPr>
          <a:xfrm>
            <a:off x="10438773" y="3829878"/>
            <a:ext cx="1318259" cy="2704122"/>
          </a:xfrm>
          <a:prstGeom prst="rect">
            <a:avLst/>
          </a:prstGeom>
        </p:spPr>
      </p:pic>
      <p:pic>
        <p:nvPicPr>
          <p:cNvPr id="6" name="Picture 5">
            <a:extLst>
              <a:ext uri="{FF2B5EF4-FFF2-40B4-BE49-F238E27FC236}">
                <a16:creationId xmlns:a16="http://schemas.microsoft.com/office/drawing/2014/main" id="{C055FEC2-8A6B-D943-9D86-8AD97AD8D004}"/>
              </a:ext>
            </a:extLst>
          </p:cNvPr>
          <p:cNvPicPr>
            <a:picLocks noChangeAspect="1"/>
          </p:cNvPicPr>
          <p:nvPr/>
        </p:nvPicPr>
        <p:blipFill>
          <a:blip r:embed="rId3">
            <a:extLst>
              <a:ext uri="{BEBA8EAE-BF5A-486C-A8C5-ECC9F3942E4B}">
                <a14:imgProps xmlns:a14="http://schemas.microsoft.com/office/drawing/2010/main">
                  <a14:imgLayer r:embed="rId6">
                    <a14:imgEffect>
                      <a14:backgroundRemoval t="3516" b="97070" l="9896" r="89844">
                        <a14:foregroundMark x1="47396" y1="30078" x2="60417" y2="18555"/>
                        <a14:foregroundMark x1="60417" y1="18555" x2="41146" y2="12695"/>
                        <a14:foregroundMark x1="41146" y1="12695" x2="72917" y2="9766"/>
                        <a14:foregroundMark x1="59896" y1="9766" x2="39323" y2="3516"/>
                        <a14:foregroundMark x1="39323" y1="3516" x2="29948" y2="11719"/>
                        <a14:foregroundMark x1="40104" y1="24023" x2="48958" y2="23633"/>
                        <a14:foregroundMark x1="45052" y1="20313" x2="48438" y2="24414"/>
                        <a14:foregroundMark x1="44531" y1="30078" x2="58594" y2="30469"/>
                        <a14:foregroundMark x1="61979" y1="19141" x2="61979" y2="23633"/>
                        <a14:foregroundMark x1="62500" y1="19141" x2="63021" y2="22852"/>
                        <a14:foregroundMark x1="30469" y1="90430" x2="37500" y2="90039"/>
                        <a14:foregroundMark x1="60417" y1="90039" x2="64583" y2="90820"/>
                        <a14:foregroundMark x1="68490" y1="92578" x2="69531" y2="90820"/>
                        <a14:foregroundMark x1="26563" y1="96484" x2="35938" y2="97070"/>
                        <a14:backgroundMark x1="61458" y1="36328" x2="61458" y2="36328"/>
                        <a14:backgroundMark x1="60417" y1="36719" x2="60417" y2="36719"/>
                        <a14:backgroundMark x1="61979" y1="33398" x2="60938" y2="36719"/>
                      </a14:backgroundRemoval>
                    </a14:imgEffect>
                  </a14:imgLayer>
                </a14:imgProps>
              </a:ext>
            </a:extLst>
          </a:blip>
          <a:stretch>
            <a:fillRect/>
          </a:stretch>
        </p:blipFill>
        <p:spPr>
          <a:xfrm>
            <a:off x="8252378" y="4081670"/>
            <a:ext cx="1769361" cy="2359149"/>
          </a:xfrm>
          <a:prstGeom prst="rect">
            <a:avLst/>
          </a:prstGeom>
        </p:spPr>
      </p:pic>
      <p:pic>
        <p:nvPicPr>
          <p:cNvPr id="7" name="Picture 6">
            <a:extLst>
              <a:ext uri="{FF2B5EF4-FFF2-40B4-BE49-F238E27FC236}">
                <a16:creationId xmlns:a16="http://schemas.microsoft.com/office/drawing/2014/main" id="{F7618B8E-4E02-7841-B2E1-2AB198CE1745}"/>
              </a:ext>
            </a:extLst>
          </p:cNvPr>
          <p:cNvPicPr>
            <a:picLocks noChangeAspect="1"/>
          </p:cNvPicPr>
          <p:nvPr/>
        </p:nvPicPr>
        <p:blipFill>
          <a:blip r:embed="rId3">
            <a:extLst>
              <a:ext uri="{BEBA8EAE-BF5A-486C-A8C5-ECC9F3942E4B}">
                <a14:imgProps xmlns:a14="http://schemas.microsoft.com/office/drawing/2010/main">
                  <a14:imgLayer r:embed="rId7">
                    <a14:imgEffect>
                      <a14:backgroundRemoval t="3516" b="97070" l="9896" r="89844">
                        <a14:foregroundMark x1="47396" y1="30078" x2="60417" y2="18555"/>
                        <a14:foregroundMark x1="60417" y1="18555" x2="41146" y2="12695"/>
                        <a14:foregroundMark x1="41146" y1="12695" x2="72917" y2="9766"/>
                        <a14:foregroundMark x1="59896" y1="9766" x2="39323" y2="3516"/>
                        <a14:foregroundMark x1="39323" y1="3516" x2="29948" y2="11719"/>
                        <a14:foregroundMark x1="40104" y1="24023" x2="48958" y2="23633"/>
                        <a14:foregroundMark x1="45052" y1="20313" x2="48438" y2="24414"/>
                        <a14:foregroundMark x1="44531" y1="30078" x2="58594" y2="30469"/>
                        <a14:foregroundMark x1="61979" y1="19141" x2="61979" y2="23633"/>
                        <a14:foregroundMark x1="62500" y1="19141" x2="63021" y2="22852"/>
                        <a14:foregroundMark x1="30469" y1="90430" x2="37500" y2="90039"/>
                        <a14:foregroundMark x1="60417" y1="90039" x2="64583" y2="90820"/>
                        <a14:foregroundMark x1="68490" y1="92578" x2="69531" y2="90820"/>
                        <a14:foregroundMark x1="26563" y1="96484" x2="35938" y2="97070"/>
                        <a14:backgroundMark x1="61458" y1="36328" x2="61458" y2="36328"/>
                        <a14:backgroundMark x1="60417" y1="36719" x2="60417" y2="36719"/>
                        <a14:backgroundMark x1="61979" y1="33398" x2="60938" y2="36719"/>
                      </a14:backgroundRemoval>
                    </a14:imgEffect>
                  </a14:imgLayer>
                </a14:imgProps>
              </a:ext>
            </a:extLst>
          </a:blip>
          <a:stretch>
            <a:fillRect/>
          </a:stretch>
        </p:blipFill>
        <p:spPr>
          <a:xfrm>
            <a:off x="7334119" y="4174851"/>
            <a:ext cx="1769361" cy="2359149"/>
          </a:xfrm>
          <a:prstGeom prst="rect">
            <a:avLst/>
          </a:prstGeom>
        </p:spPr>
      </p:pic>
      <p:pic>
        <p:nvPicPr>
          <p:cNvPr id="9" name="Picture 8">
            <a:extLst>
              <a:ext uri="{FF2B5EF4-FFF2-40B4-BE49-F238E27FC236}">
                <a16:creationId xmlns:a16="http://schemas.microsoft.com/office/drawing/2014/main" id="{B8EA8302-2E1F-5346-A43B-CD837A2DFF6A}"/>
              </a:ext>
            </a:extLst>
          </p:cNvPr>
          <p:cNvPicPr>
            <a:picLocks noChangeAspect="1"/>
          </p:cNvPicPr>
          <p:nvPr/>
        </p:nvPicPr>
        <p:blipFill>
          <a:blip r:embed="rId8"/>
          <a:stretch>
            <a:fillRect/>
          </a:stretch>
        </p:blipFill>
        <p:spPr>
          <a:xfrm>
            <a:off x="8086276" y="935290"/>
            <a:ext cx="2608227" cy="1983502"/>
          </a:xfrm>
          <a:prstGeom prst="rect">
            <a:avLst/>
          </a:prstGeom>
        </p:spPr>
      </p:pic>
    </p:spTree>
    <p:extLst>
      <p:ext uri="{BB962C8B-B14F-4D97-AF65-F5344CB8AC3E}">
        <p14:creationId xmlns:p14="http://schemas.microsoft.com/office/powerpoint/2010/main" val="2219117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655180" y="477982"/>
            <a:ext cx="10342334" cy="1015663"/>
          </a:xfrm>
          <a:prstGeom prst="rect">
            <a:avLst/>
          </a:prstGeom>
          <a:noFill/>
          <a:ln>
            <a:noFill/>
          </a:ln>
        </p:spPr>
        <p:txBody>
          <a:bodyPr spcFirstLastPara="1" wrap="square" lIns="91425" tIns="45700" rIns="91425" bIns="45700" anchor="t" anchorCtr="0">
            <a:noAutofit/>
          </a:bodyPr>
          <a:lstStyle/>
          <a:p>
            <a:pPr lvl="0"/>
            <a:r>
              <a:rPr lang="en-US" sz="5400" b="1" dirty="0">
                <a:solidFill>
                  <a:srgbClr val="F17E3A"/>
                </a:solidFill>
                <a:latin typeface="Calibri"/>
                <a:cs typeface="Calibri"/>
                <a:sym typeface="Calibri"/>
              </a:rPr>
              <a:t>Summary &amp; Putting it all Together</a:t>
            </a:r>
            <a:endParaRPr lang="en-US" sz="1600"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a:ea typeface="Calibri"/>
                <a:cs typeface="Calibri"/>
                <a:sym typeface="Calibri"/>
              </a:rPr>
              <a:t>Kerry Nakayama </a:t>
            </a:r>
            <a:endParaRPr kumimoji="0" sz="18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9670441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Cultural Shift</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20</a:t>
            </a:fld>
            <a:endParaRPr lang="en-US"/>
          </a:p>
        </p:txBody>
      </p:sp>
      <p:pic>
        <p:nvPicPr>
          <p:cNvPr id="5" name="Picture 4">
            <a:extLst>
              <a:ext uri="{FF2B5EF4-FFF2-40B4-BE49-F238E27FC236}">
                <a16:creationId xmlns:a16="http://schemas.microsoft.com/office/drawing/2014/main" id="{EC790ECC-DD2F-A349-A79B-07D48974B2E9}"/>
              </a:ext>
            </a:extLst>
          </p:cNvPr>
          <p:cNvPicPr>
            <a:picLocks noChangeAspect="1"/>
          </p:cNvPicPr>
          <p:nvPr/>
        </p:nvPicPr>
        <p:blipFill>
          <a:blip r:embed="rId2"/>
          <a:stretch>
            <a:fillRect/>
          </a:stretch>
        </p:blipFill>
        <p:spPr>
          <a:xfrm>
            <a:off x="2199860" y="1443463"/>
            <a:ext cx="8110048" cy="5222380"/>
          </a:xfrm>
          <a:prstGeom prst="rect">
            <a:avLst/>
          </a:prstGeom>
        </p:spPr>
      </p:pic>
    </p:spTree>
    <p:extLst>
      <p:ext uri="{BB962C8B-B14F-4D97-AF65-F5344CB8AC3E}">
        <p14:creationId xmlns:p14="http://schemas.microsoft.com/office/powerpoint/2010/main" val="1248607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9E88-055F-C048-90CA-A6C7C51DC19A}"/>
              </a:ext>
            </a:extLst>
          </p:cNvPr>
          <p:cNvSpPr>
            <a:spLocks noGrp="1"/>
          </p:cNvSpPr>
          <p:nvPr>
            <p:ph type="title"/>
          </p:nvPr>
        </p:nvSpPr>
        <p:spPr/>
        <p:txBody>
          <a:bodyPr/>
          <a:lstStyle/>
          <a:p>
            <a:r>
              <a:rPr lang="en-US" dirty="0"/>
              <a:t>Ease Into Changes</a:t>
            </a:r>
          </a:p>
        </p:txBody>
      </p:sp>
      <p:sp>
        <p:nvSpPr>
          <p:cNvPr id="4" name="Slide Number Placeholder 3">
            <a:extLst>
              <a:ext uri="{FF2B5EF4-FFF2-40B4-BE49-F238E27FC236}">
                <a16:creationId xmlns:a16="http://schemas.microsoft.com/office/drawing/2014/main" id="{DE20E597-1DAC-114A-8E41-B096EA46474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pic>
        <p:nvPicPr>
          <p:cNvPr id="5" name="Picture 4">
            <a:extLst>
              <a:ext uri="{FF2B5EF4-FFF2-40B4-BE49-F238E27FC236}">
                <a16:creationId xmlns:a16="http://schemas.microsoft.com/office/drawing/2014/main" id="{CADA7D71-D4C5-774D-AA3F-C62D6ABE7721}"/>
              </a:ext>
            </a:extLst>
          </p:cNvPr>
          <p:cNvPicPr>
            <a:picLocks noChangeAspect="1"/>
          </p:cNvPicPr>
          <p:nvPr/>
        </p:nvPicPr>
        <p:blipFill>
          <a:blip r:embed="rId2"/>
          <a:stretch>
            <a:fillRect/>
          </a:stretch>
        </p:blipFill>
        <p:spPr>
          <a:xfrm>
            <a:off x="1064591" y="1419247"/>
            <a:ext cx="10062818" cy="4402482"/>
          </a:xfrm>
          <a:prstGeom prst="rect">
            <a:avLst/>
          </a:prstGeom>
        </p:spPr>
      </p:pic>
    </p:spTree>
    <p:extLst>
      <p:ext uri="{BB962C8B-B14F-4D97-AF65-F5344CB8AC3E}">
        <p14:creationId xmlns:p14="http://schemas.microsoft.com/office/powerpoint/2010/main" val="1593037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8B2-967E-F44C-A096-85E8996C28B6}"/>
              </a:ext>
            </a:extLst>
          </p:cNvPr>
          <p:cNvSpPr>
            <a:spLocks noGrp="1"/>
          </p:cNvSpPr>
          <p:nvPr>
            <p:ph type="title"/>
          </p:nvPr>
        </p:nvSpPr>
        <p:spPr/>
        <p:txBody>
          <a:bodyPr/>
          <a:lstStyle/>
          <a:p>
            <a:r>
              <a:rPr lang="en-US" dirty="0"/>
              <a:t>Confused? ASK QUESTIONS</a:t>
            </a:r>
          </a:p>
        </p:txBody>
      </p:sp>
      <p:sp>
        <p:nvSpPr>
          <p:cNvPr id="4" name="Slide Number Placeholder 3">
            <a:extLst>
              <a:ext uri="{FF2B5EF4-FFF2-40B4-BE49-F238E27FC236}">
                <a16:creationId xmlns:a16="http://schemas.microsoft.com/office/drawing/2014/main" id="{FD590DF5-997F-E24A-84BA-0ED7B73204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22</a:t>
            </a:fld>
            <a:endParaRPr lang="en-US"/>
          </a:p>
        </p:txBody>
      </p:sp>
      <p:pic>
        <p:nvPicPr>
          <p:cNvPr id="3" name="Picture 2">
            <a:extLst>
              <a:ext uri="{FF2B5EF4-FFF2-40B4-BE49-F238E27FC236}">
                <a16:creationId xmlns:a16="http://schemas.microsoft.com/office/drawing/2014/main" id="{83E8CC0C-110B-2B41-90DC-A79B804272A0}"/>
              </a:ext>
            </a:extLst>
          </p:cNvPr>
          <p:cNvPicPr>
            <a:picLocks noChangeAspect="1"/>
          </p:cNvPicPr>
          <p:nvPr/>
        </p:nvPicPr>
        <p:blipFill>
          <a:blip r:embed="rId3"/>
          <a:stretch>
            <a:fillRect/>
          </a:stretch>
        </p:blipFill>
        <p:spPr>
          <a:xfrm>
            <a:off x="3474720" y="861699"/>
            <a:ext cx="5974080" cy="5974080"/>
          </a:xfrm>
          <a:prstGeom prst="rect">
            <a:avLst/>
          </a:prstGeom>
        </p:spPr>
      </p:pic>
    </p:spTree>
    <p:extLst>
      <p:ext uri="{BB962C8B-B14F-4D97-AF65-F5344CB8AC3E}">
        <p14:creationId xmlns:p14="http://schemas.microsoft.com/office/powerpoint/2010/main" val="3516142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C0157-B40C-AF46-B7A9-AA876817553D}"/>
              </a:ext>
            </a:extLst>
          </p:cNvPr>
          <p:cNvSpPr>
            <a:spLocks noGrp="1"/>
          </p:cNvSpPr>
          <p:nvPr>
            <p:ph type="title"/>
          </p:nvPr>
        </p:nvSpPr>
        <p:spPr/>
        <p:txBody>
          <a:bodyPr/>
          <a:lstStyle/>
          <a:p>
            <a:r>
              <a:rPr lang="en-US" dirty="0"/>
              <a:t>Break &amp; Lab 4 </a:t>
            </a:r>
          </a:p>
        </p:txBody>
      </p:sp>
      <p:sp>
        <p:nvSpPr>
          <p:cNvPr id="4" name="Slide Number Placeholder 3">
            <a:extLst>
              <a:ext uri="{FF2B5EF4-FFF2-40B4-BE49-F238E27FC236}">
                <a16:creationId xmlns:a16="http://schemas.microsoft.com/office/drawing/2014/main" id="{C4DFA311-D360-EF4C-A2A3-FF0BCA0792F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23</a:t>
            </a:fld>
            <a:endParaRPr lang="en-US"/>
          </a:p>
        </p:txBody>
      </p:sp>
      <p:pic>
        <p:nvPicPr>
          <p:cNvPr id="3" name="Picture 2">
            <a:extLst>
              <a:ext uri="{FF2B5EF4-FFF2-40B4-BE49-F238E27FC236}">
                <a16:creationId xmlns:a16="http://schemas.microsoft.com/office/drawing/2014/main" id="{9E3DCDB3-4EE7-7247-96CC-01514E89A03C}"/>
              </a:ext>
            </a:extLst>
          </p:cNvPr>
          <p:cNvPicPr>
            <a:picLocks noChangeAspect="1"/>
          </p:cNvPicPr>
          <p:nvPr/>
        </p:nvPicPr>
        <p:blipFill>
          <a:blip r:embed="rId3"/>
          <a:stretch>
            <a:fillRect/>
          </a:stretch>
        </p:blipFill>
        <p:spPr>
          <a:xfrm>
            <a:off x="1538867" y="1627237"/>
            <a:ext cx="3495288" cy="3495288"/>
          </a:xfrm>
          <a:prstGeom prst="rect">
            <a:avLst/>
          </a:prstGeom>
        </p:spPr>
      </p:pic>
      <p:pic>
        <p:nvPicPr>
          <p:cNvPr id="6" name="Picture 5">
            <a:extLst>
              <a:ext uri="{FF2B5EF4-FFF2-40B4-BE49-F238E27FC236}">
                <a16:creationId xmlns:a16="http://schemas.microsoft.com/office/drawing/2014/main" id="{F5D3A41B-BC57-2040-8D12-2BC9DBB7D472}"/>
              </a:ext>
            </a:extLst>
          </p:cNvPr>
          <p:cNvPicPr>
            <a:picLocks noChangeAspect="1"/>
          </p:cNvPicPr>
          <p:nvPr/>
        </p:nvPicPr>
        <p:blipFill>
          <a:blip r:embed="rId4"/>
          <a:stretch>
            <a:fillRect/>
          </a:stretch>
        </p:blipFill>
        <p:spPr>
          <a:xfrm>
            <a:off x="8161762" y="3969835"/>
            <a:ext cx="3035411" cy="2384966"/>
          </a:xfrm>
          <a:prstGeom prst="rect">
            <a:avLst/>
          </a:prstGeom>
        </p:spPr>
      </p:pic>
      <p:sp>
        <p:nvSpPr>
          <p:cNvPr id="7" name="Freeform 6">
            <a:extLst>
              <a:ext uri="{FF2B5EF4-FFF2-40B4-BE49-F238E27FC236}">
                <a16:creationId xmlns:a16="http://schemas.microsoft.com/office/drawing/2014/main" id="{A4ECE49D-9D7E-4E4E-ADA6-A66A9D6FFB69}"/>
              </a:ext>
            </a:extLst>
          </p:cNvPr>
          <p:cNvSpPr/>
          <p:nvPr/>
        </p:nvSpPr>
        <p:spPr>
          <a:xfrm>
            <a:off x="4708704" y="1994053"/>
            <a:ext cx="4474538" cy="3993932"/>
          </a:xfrm>
          <a:custGeom>
            <a:avLst/>
            <a:gdLst>
              <a:gd name="connsiteX0" fmla="*/ 0 w 4474538"/>
              <a:gd name="connsiteY0" fmla="*/ 1719083 h 3993932"/>
              <a:gd name="connsiteX1" fmla="*/ 970156 w 4474538"/>
              <a:gd name="connsiteY1" fmla="*/ 1150371 h 3993932"/>
              <a:gd name="connsiteX2" fmla="*/ 1271239 w 4474538"/>
              <a:gd name="connsiteY2" fmla="*/ 157912 h 3993932"/>
              <a:gd name="connsiteX3" fmla="*/ 2486722 w 4474538"/>
              <a:gd name="connsiteY3" fmla="*/ 68702 h 3993932"/>
              <a:gd name="connsiteX4" fmla="*/ 3233854 w 4474538"/>
              <a:gd name="connsiteY4" fmla="*/ 826985 h 3993932"/>
              <a:gd name="connsiteX5" fmla="*/ 2631688 w 4474538"/>
              <a:gd name="connsiteY5" fmla="*/ 1261883 h 3993932"/>
              <a:gd name="connsiteX6" fmla="*/ 2330605 w 4474538"/>
              <a:gd name="connsiteY6" fmla="*/ 626263 h 3993932"/>
              <a:gd name="connsiteX7" fmla="*/ 3334215 w 4474538"/>
              <a:gd name="connsiteY7" fmla="*/ 358634 h 3993932"/>
              <a:gd name="connsiteX8" fmla="*/ 4460488 w 4474538"/>
              <a:gd name="connsiteY8" fmla="*/ 1496058 h 3993932"/>
              <a:gd name="connsiteX9" fmla="*/ 2509024 w 4474538"/>
              <a:gd name="connsiteY9" fmla="*/ 2756146 h 3993932"/>
              <a:gd name="connsiteX10" fmla="*/ 1773044 w 4474538"/>
              <a:gd name="connsiteY10" fmla="*/ 3704000 h 3993932"/>
              <a:gd name="connsiteX11" fmla="*/ 2921619 w 4474538"/>
              <a:gd name="connsiteY11" fmla="*/ 3993932 h 3993932"/>
              <a:gd name="connsiteX12" fmla="*/ 2921619 w 4474538"/>
              <a:gd name="connsiteY12" fmla="*/ 3993932 h 3993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74538" h="3993932">
                <a:moveTo>
                  <a:pt x="0" y="1719083"/>
                </a:moveTo>
                <a:cubicBezTo>
                  <a:pt x="379141" y="1564824"/>
                  <a:pt x="758283" y="1410566"/>
                  <a:pt x="970156" y="1150371"/>
                </a:cubicBezTo>
                <a:cubicBezTo>
                  <a:pt x="1182029" y="890176"/>
                  <a:pt x="1018478" y="338190"/>
                  <a:pt x="1271239" y="157912"/>
                </a:cubicBezTo>
                <a:cubicBezTo>
                  <a:pt x="1524000" y="-22366"/>
                  <a:pt x="2159620" y="-42810"/>
                  <a:pt x="2486722" y="68702"/>
                </a:cubicBezTo>
                <a:cubicBezTo>
                  <a:pt x="2813825" y="180214"/>
                  <a:pt x="3209693" y="628121"/>
                  <a:pt x="3233854" y="826985"/>
                </a:cubicBezTo>
                <a:cubicBezTo>
                  <a:pt x="3258015" y="1025849"/>
                  <a:pt x="2782229" y="1295337"/>
                  <a:pt x="2631688" y="1261883"/>
                </a:cubicBezTo>
                <a:cubicBezTo>
                  <a:pt x="2481147" y="1228429"/>
                  <a:pt x="2213517" y="776804"/>
                  <a:pt x="2330605" y="626263"/>
                </a:cubicBezTo>
                <a:cubicBezTo>
                  <a:pt x="2447693" y="475722"/>
                  <a:pt x="2979235" y="213668"/>
                  <a:pt x="3334215" y="358634"/>
                </a:cubicBezTo>
                <a:cubicBezTo>
                  <a:pt x="3689195" y="503600"/>
                  <a:pt x="4598020" y="1096473"/>
                  <a:pt x="4460488" y="1496058"/>
                </a:cubicBezTo>
                <a:cubicBezTo>
                  <a:pt x="4322956" y="1895643"/>
                  <a:pt x="2956931" y="2388156"/>
                  <a:pt x="2509024" y="2756146"/>
                </a:cubicBezTo>
                <a:cubicBezTo>
                  <a:pt x="2061117" y="3124136"/>
                  <a:pt x="1704278" y="3497702"/>
                  <a:pt x="1773044" y="3704000"/>
                </a:cubicBezTo>
                <a:cubicBezTo>
                  <a:pt x="1841810" y="3910298"/>
                  <a:pt x="2921619" y="3993932"/>
                  <a:pt x="2921619" y="3993932"/>
                </a:cubicBezTo>
                <a:lnTo>
                  <a:pt x="2921619" y="3993932"/>
                </a:lnTo>
              </a:path>
            </a:pathLst>
          </a:custGeom>
          <a:noFill/>
          <a:ln w="38100">
            <a:prstDash val="dash"/>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7522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213B9-D577-1B4B-B043-08905150D654}"/>
              </a:ext>
            </a:extLst>
          </p:cNvPr>
          <p:cNvSpPr>
            <a:spLocks noGrp="1"/>
          </p:cNvSpPr>
          <p:nvPr>
            <p:ph type="title"/>
          </p:nvPr>
        </p:nvSpPr>
        <p:spPr/>
        <p:txBody>
          <a:bodyPr/>
          <a:lstStyle/>
          <a:p>
            <a:r>
              <a:rPr lang="en-US" dirty="0"/>
              <a:t>Objectives</a:t>
            </a:r>
          </a:p>
        </p:txBody>
      </p:sp>
      <p:sp>
        <p:nvSpPr>
          <p:cNvPr id="3" name="Text Placeholder 2">
            <a:extLst>
              <a:ext uri="{FF2B5EF4-FFF2-40B4-BE49-F238E27FC236}">
                <a16:creationId xmlns:a16="http://schemas.microsoft.com/office/drawing/2014/main" id="{CA6F5BB7-C821-D644-97D2-E3B7CBF74577}"/>
              </a:ext>
            </a:extLst>
          </p:cNvPr>
          <p:cNvSpPr>
            <a:spLocks noGrp="1"/>
          </p:cNvSpPr>
          <p:nvPr>
            <p:ph type="body" idx="1"/>
          </p:nvPr>
        </p:nvSpPr>
        <p:spPr>
          <a:xfrm>
            <a:off x="224657" y="1457136"/>
            <a:ext cx="10512000" cy="4680000"/>
          </a:xfrm>
        </p:spPr>
        <p:txBody>
          <a:bodyPr/>
          <a:lstStyle/>
          <a:p>
            <a:r>
              <a:rPr lang="en-US" dirty="0">
                <a:solidFill>
                  <a:schemeClr val="tx1"/>
                </a:solidFill>
              </a:rPr>
              <a:t>All the Roles</a:t>
            </a:r>
          </a:p>
          <a:p>
            <a:pPr lvl="1"/>
            <a:r>
              <a:rPr lang="en-US" dirty="0">
                <a:solidFill>
                  <a:schemeClr val="tx1"/>
                </a:solidFill>
              </a:rPr>
              <a:t>Role of a Data Engineer</a:t>
            </a:r>
          </a:p>
          <a:p>
            <a:r>
              <a:rPr lang="en-US" dirty="0">
                <a:solidFill>
                  <a:schemeClr val="tx1"/>
                </a:solidFill>
              </a:rPr>
              <a:t>All the Tools </a:t>
            </a:r>
          </a:p>
          <a:p>
            <a:r>
              <a:rPr lang="en-US" dirty="0">
                <a:solidFill>
                  <a:schemeClr val="tx1"/>
                </a:solidFill>
              </a:rPr>
              <a:t>How do they work together</a:t>
            </a:r>
          </a:p>
          <a:p>
            <a:pPr lvl="1">
              <a:buFont typeface="Wingdings" pitchFamily="2" charset="2"/>
              <a:buChar char="Ø"/>
            </a:pPr>
            <a:r>
              <a:rPr lang="en-US" dirty="0">
                <a:solidFill>
                  <a:schemeClr val="tx1"/>
                </a:solidFill>
              </a:rPr>
              <a:t>Data design Studies</a:t>
            </a:r>
          </a:p>
          <a:p>
            <a:pPr lvl="1">
              <a:buFont typeface="Wingdings" pitchFamily="2" charset="2"/>
              <a:buChar char="Ø"/>
            </a:pPr>
            <a:r>
              <a:rPr lang="en-US" dirty="0">
                <a:solidFill>
                  <a:schemeClr val="tx1"/>
                </a:solidFill>
              </a:rPr>
              <a:t>Extract </a:t>
            </a:r>
          </a:p>
          <a:p>
            <a:pPr lvl="1">
              <a:buFont typeface="Wingdings" pitchFamily="2" charset="2"/>
              <a:buChar char="Ø"/>
            </a:pPr>
            <a:r>
              <a:rPr lang="en-US" dirty="0">
                <a:solidFill>
                  <a:schemeClr val="tx1"/>
                </a:solidFill>
              </a:rPr>
              <a:t>Transform</a:t>
            </a:r>
          </a:p>
          <a:p>
            <a:pPr lvl="1">
              <a:buFont typeface="Wingdings" pitchFamily="2" charset="2"/>
              <a:buChar char="Ø"/>
            </a:pPr>
            <a:r>
              <a:rPr lang="en-US" dirty="0">
                <a:solidFill>
                  <a:schemeClr val="tx1"/>
                </a:solidFill>
              </a:rPr>
              <a:t>Load</a:t>
            </a:r>
          </a:p>
          <a:p>
            <a:pPr lvl="1">
              <a:buFont typeface="Wingdings" pitchFamily="2" charset="2"/>
              <a:buChar char="Ø"/>
            </a:pPr>
            <a:r>
              <a:rPr lang="en-US" dirty="0">
                <a:solidFill>
                  <a:schemeClr val="tx1"/>
                </a:solidFill>
              </a:rPr>
              <a:t>Best Practices</a:t>
            </a:r>
          </a:p>
          <a:p>
            <a:pPr>
              <a:buSzPct val="140000"/>
              <a:buFont typeface="Arial" panose="020B0604020202020204" pitchFamily="34" charset="0"/>
              <a:buChar char="•"/>
            </a:pPr>
            <a:r>
              <a:rPr lang="en-US" dirty="0">
                <a:solidFill>
                  <a:schemeClr val="tx1"/>
                </a:solidFill>
              </a:rPr>
              <a:t>Deployment Plan</a:t>
            </a:r>
          </a:p>
          <a:p>
            <a:pPr>
              <a:buSzPct val="140000"/>
              <a:buFont typeface="Arial" panose="020B0604020202020204" pitchFamily="34" charset="0"/>
              <a:buChar char="•"/>
            </a:pPr>
            <a:r>
              <a:rPr lang="en-US" dirty="0">
                <a:solidFill>
                  <a:schemeClr val="tx1"/>
                </a:solidFill>
              </a:rPr>
              <a:t>Cultural Shift</a:t>
            </a:r>
          </a:p>
        </p:txBody>
      </p:sp>
      <p:sp>
        <p:nvSpPr>
          <p:cNvPr id="4" name="Slide Number Placeholder 3">
            <a:extLst>
              <a:ext uri="{FF2B5EF4-FFF2-40B4-BE49-F238E27FC236}">
                <a16:creationId xmlns:a16="http://schemas.microsoft.com/office/drawing/2014/main" id="{4118C5A5-C47B-4E4C-A7BE-8532E2CDE56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a:t>
            </a:fld>
            <a:endParaRPr lang="en-US"/>
          </a:p>
        </p:txBody>
      </p:sp>
      <p:pic>
        <p:nvPicPr>
          <p:cNvPr id="6" name="Picture 5">
            <a:extLst>
              <a:ext uri="{FF2B5EF4-FFF2-40B4-BE49-F238E27FC236}">
                <a16:creationId xmlns:a16="http://schemas.microsoft.com/office/drawing/2014/main" id="{11792A82-DC65-2944-9A10-D56161E8E5F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500" b="91563" l="7073" r="96341">
                        <a14:foregroundMark x1="29512" y1="13906" x2="19634" y2="17500"/>
                        <a14:foregroundMark x1="19634" y1="17500" x2="27317" y2="24063"/>
                        <a14:foregroundMark x1="27317" y1="24063" x2="29146" y2="14375"/>
                        <a14:foregroundMark x1="45366" y1="6719" x2="45000" y2="7500"/>
                        <a14:foregroundMark x1="64634" y1="14375" x2="55000" y2="15156"/>
                        <a14:foregroundMark x1="55000" y1="15156" x2="56585" y2="29375"/>
                        <a14:foregroundMark x1="56585" y1="29375" x2="67073" y2="25625"/>
                        <a14:foregroundMark x1="67073" y1="25625" x2="63537" y2="14844"/>
                        <a14:foregroundMark x1="63537" y1="14844" x2="63171" y2="14844"/>
                        <a14:foregroundMark x1="40366" y1="28281" x2="40366" y2="26875"/>
                        <a14:foregroundMark x1="37561" y1="25156" x2="38659" y2="36875"/>
                        <a14:foregroundMark x1="38659" y1="36875" x2="39390" y2="26094"/>
                        <a14:foregroundMark x1="35488" y1="29219" x2="40366" y2="38125"/>
                        <a14:foregroundMark x1="41463" y1="3906" x2="42195" y2="2656"/>
                        <a14:foregroundMark x1="69146" y1="41250" x2="78415" y2="40469"/>
                        <a14:foregroundMark x1="78415" y1="40469" x2="71829" y2="48906"/>
                        <a14:foregroundMark x1="71829" y1="48906" x2="71951" y2="43125"/>
                        <a14:foregroundMark x1="80488" y1="27813" x2="86341" y2="17344"/>
                        <a14:foregroundMark x1="86341" y1="17344" x2="85000" y2="26875"/>
                        <a14:foregroundMark x1="96585" y1="47188" x2="96585" y2="46250"/>
                        <a14:foregroundMark x1="96220" y1="48906" x2="88537" y2="42344"/>
                        <a14:foregroundMark x1="88537" y1="42344" x2="95488" y2="45781"/>
                        <a14:foregroundMark x1="82561" y1="58438" x2="81829" y2="59844"/>
                        <a14:foregroundMark x1="80122" y1="62969" x2="81098" y2="63750"/>
                        <a14:foregroundMark x1="81098" y1="69688" x2="79390" y2="60156"/>
                        <a14:foregroundMark x1="84634" y1="68281" x2="76951" y2="61875"/>
                        <a14:foregroundMark x1="76951" y1="61875" x2="79390" y2="57969"/>
                        <a14:foregroundMark x1="55488" y1="90313" x2="45854" y2="91563"/>
                        <a14:foregroundMark x1="45854" y1="91563" x2="44634" y2="90781"/>
                        <a14:foregroundMark x1="21098" y1="71406" x2="23171" y2="70156"/>
                        <a14:foregroundMark x1="27073" y1="46719" x2="28780" y2="45781"/>
                        <a14:foregroundMark x1="12683" y1="41719" x2="12683" y2="41250"/>
                        <a14:foregroundMark x1="12317" y1="45313" x2="7073" y2="41719"/>
                        <a14:foregroundMark x1="21098" y1="64219" x2="23537" y2="65625"/>
                      </a14:backgroundRemoval>
                    </a14:imgEffect>
                  </a14:imgLayer>
                </a14:imgProps>
              </a:ext>
            </a:extLst>
          </a:blip>
          <a:stretch>
            <a:fillRect/>
          </a:stretch>
        </p:blipFill>
        <p:spPr>
          <a:xfrm>
            <a:off x="6330860" y="1775792"/>
            <a:ext cx="4942057" cy="3857216"/>
          </a:xfrm>
          <a:prstGeom prst="rect">
            <a:avLst/>
          </a:prstGeom>
          <a:effectLst>
            <a:outerShdw blurRad="152400" dist="254000" dir="16200000" sx="90000" sy="-19000" rotWithShape="0">
              <a:prstClr val="black">
                <a:alpha val="17000"/>
              </a:prstClr>
            </a:outerShdw>
          </a:effectLst>
        </p:spPr>
      </p:pic>
    </p:spTree>
    <p:extLst>
      <p:ext uri="{BB962C8B-B14F-4D97-AF65-F5344CB8AC3E}">
        <p14:creationId xmlns:p14="http://schemas.microsoft.com/office/powerpoint/2010/main" val="3827773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F1C9-9F97-D744-8967-2C7A4E8A1805}"/>
              </a:ext>
            </a:extLst>
          </p:cNvPr>
          <p:cNvSpPr>
            <a:spLocks noGrp="1"/>
          </p:cNvSpPr>
          <p:nvPr>
            <p:ph type="title"/>
          </p:nvPr>
        </p:nvSpPr>
        <p:spPr/>
        <p:txBody>
          <a:bodyPr/>
          <a:lstStyle/>
          <a:p>
            <a:r>
              <a:rPr lang="en-US" dirty="0"/>
              <a:t>All the Roles </a:t>
            </a:r>
          </a:p>
        </p:txBody>
      </p:sp>
      <p:sp>
        <p:nvSpPr>
          <p:cNvPr id="4" name="Slide Number Placeholder 3">
            <a:extLst>
              <a:ext uri="{FF2B5EF4-FFF2-40B4-BE49-F238E27FC236}">
                <a16:creationId xmlns:a16="http://schemas.microsoft.com/office/drawing/2014/main" id="{0CEA28D9-1D36-4846-920D-744C7C3F769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a:t>
            </a:fld>
            <a:endParaRPr lang="en-US"/>
          </a:p>
        </p:txBody>
      </p:sp>
      <p:graphicFrame>
        <p:nvGraphicFramePr>
          <p:cNvPr id="7" name="Diagram 6">
            <a:extLst>
              <a:ext uri="{FF2B5EF4-FFF2-40B4-BE49-F238E27FC236}">
                <a16:creationId xmlns:a16="http://schemas.microsoft.com/office/drawing/2014/main" id="{D9713DC1-A88E-2F4D-8369-E31B3D3AFE77}"/>
              </a:ext>
            </a:extLst>
          </p:cNvPr>
          <p:cNvGraphicFramePr/>
          <p:nvPr>
            <p:extLst>
              <p:ext uri="{D42A27DB-BD31-4B8C-83A1-F6EECF244321}">
                <p14:modId xmlns:p14="http://schemas.microsoft.com/office/powerpoint/2010/main" val="2196916027"/>
              </p:ext>
            </p:extLst>
          </p:nvPr>
        </p:nvGraphicFramePr>
        <p:xfrm>
          <a:off x="586260" y="4868562"/>
          <a:ext cx="11605740" cy="1665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screenshot of a computer&#10;&#10;Description automatically generated">
            <a:extLst>
              <a:ext uri="{FF2B5EF4-FFF2-40B4-BE49-F238E27FC236}">
                <a16:creationId xmlns:a16="http://schemas.microsoft.com/office/drawing/2014/main" id="{B39508DC-4B32-EC46-B179-6E04A8CF419F}"/>
              </a:ext>
            </a:extLst>
          </p:cNvPr>
          <p:cNvPicPr>
            <a:picLocks noChangeAspect="1"/>
          </p:cNvPicPr>
          <p:nvPr/>
        </p:nvPicPr>
        <p:blipFill>
          <a:blip r:embed="rId8">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309816" y="1530338"/>
            <a:ext cx="9106929" cy="3793050"/>
          </a:xfrm>
          <a:prstGeom prst="rect">
            <a:avLst/>
          </a:prstGeom>
        </p:spPr>
      </p:pic>
    </p:spTree>
    <p:extLst>
      <p:ext uri="{BB962C8B-B14F-4D97-AF65-F5344CB8AC3E}">
        <p14:creationId xmlns:p14="http://schemas.microsoft.com/office/powerpoint/2010/main" val="1735300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F1C9-9F97-D744-8967-2C7A4E8A1805}"/>
              </a:ext>
            </a:extLst>
          </p:cNvPr>
          <p:cNvSpPr>
            <a:spLocks noGrp="1"/>
          </p:cNvSpPr>
          <p:nvPr>
            <p:ph type="title"/>
          </p:nvPr>
        </p:nvSpPr>
        <p:spPr/>
        <p:txBody>
          <a:bodyPr/>
          <a:lstStyle/>
          <a:p>
            <a:r>
              <a:rPr lang="en-US" dirty="0"/>
              <a:t>All the Roles </a:t>
            </a:r>
          </a:p>
        </p:txBody>
      </p:sp>
      <p:sp>
        <p:nvSpPr>
          <p:cNvPr id="4" name="Slide Number Placeholder 3">
            <a:extLst>
              <a:ext uri="{FF2B5EF4-FFF2-40B4-BE49-F238E27FC236}">
                <a16:creationId xmlns:a16="http://schemas.microsoft.com/office/drawing/2014/main" id="{0CEA28D9-1D36-4846-920D-744C7C3F769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a:t>
            </a:fld>
            <a:endParaRPr lang="en-US"/>
          </a:p>
        </p:txBody>
      </p:sp>
      <p:graphicFrame>
        <p:nvGraphicFramePr>
          <p:cNvPr id="7" name="Diagram 6">
            <a:extLst>
              <a:ext uri="{FF2B5EF4-FFF2-40B4-BE49-F238E27FC236}">
                <a16:creationId xmlns:a16="http://schemas.microsoft.com/office/drawing/2014/main" id="{D9713DC1-A88E-2F4D-8369-E31B3D3AFE77}"/>
              </a:ext>
            </a:extLst>
          </p:cNvPr>
          <p:cNvGraphicFramePr/>
          <p:nvPr>
            <p:extLst>
              <p:ext uri="{D42A27DB-BD31-4B8C-83A1-F6EECF244321}">
                <p14:modId xmlns:p14="http://schemas.microsoft.com/office/powerpoint/2010/main" val="3600348487"/>
              </p:ext>
            </p:extLst>
          </p:nvPr>
        </p:nvGraphicFramePr>
        <p:xfrm>
          <a:off x="586260" y="4621427"/>
          <a:ext cx="11587806" cy="22143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screenshot of a computer&#10;&#10;Description automatically generated">
            <a:extLst>
              <a:ext uri="{FF2B5EF4-FFF2-40B4-BE49-F238E27FC236}">
                <a16:creationId xmlns:a16="http://schemas.microsoft.com/office/drawing/2014/main" id="{B39508DC-4B32-EC46-B179-6E04A8CF419F}"/>
              </a:ext>
            </a:extLst>
          </p:cNvPr>
          <p:cNvPicPr>
            <a:picLocks noChangeAspect="1"/>
          </p:cNvPicPr>
          <p:nvPr/>
        </p:nvPicPr>
        <p:blipFill>
          <a:blip r:embed="rId8">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285103" y="1532475"/>
            <a:ext cx="9106929" cy="3793050"/>
          </a:xfrm>
          <a:prstGeom prst="rect">
            <a:avLst/>
          </a:prstGeom>
        </p:spPr>
      </p:pic>
    </p:spTree>
    <p:extLst>
      <p:ext uri="{BB962C8B-B14F-4D97-AF65-F5344CB8AC3E}">
        <p14:creationId xmlns:p14="http://schemas.microsoft.com/office/powerpoint/2010/main" val="3185706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8ECA7-DE73-E64F-B132-E1DFC43A0B60}"/>
              </a:ext>
            </a:extLst>
          </p:cNvPr>
          <p:cNvSpPr>
            <a:spLocks noGrp="1"/>
          </p:cNvSpPr>
          <p:nvPr>
            <p:ph type="title"/>
          </p:nvPr>
        </p:nvSpPr>
        <p:spPr/>
        <p:txBody>
          <a:bodyPr/>
          <a:lstStyle/>
          <a:p>
            <a:r>
              <a:rPr lang="en-US" dirty="0"/>
              <a:t>Role of a Data Engineer</a:t>
            </a:r>
          </a:p>
        </p:txBody>
      </p:sp>
      <p:sp>
        <p:nvSpPr>
          <p:cNvPr id="4" name="Slide Number Placeholder 3">
            <a:extLst>
              <a:ext uri="{FF2B5EF4-FFF2-40B4-BE49-F238E27FC236}">
                <a16:creationId xmlns:a16="http://schemas.microsoft.com/office/drawing/2014/main" id="{00999502-D21B-C047-995C-5EC26D91BAB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a:t>
            </a:fld>
            <a:endParaRPr lang="en-US"/>
          </a:p>
        </p:txBody>
      </p:sp>
      <p:pic>
        <p:nvPicPr>
          <p:cNvPr id="6" name="Picture 5" descr="A close up of a piece of paper&#10;&#10;Description automatically generated">
            <a:extLst>
              <a:ext uri="{FF2B5EF4-FFF2-40B4-BE49-F238E27FC236}">
                <a16:creationId xmlns:a16="http://schemas.microsoft.com/office/drawing/2014/main" id="{7BC517FD-9EC4-0F4C-9CD4-E1C925ED9D7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804" b="92150" l="2452" r="89548">
                        <a14:foregroundMark x1="1806" y1="3551" x2="24516" y2="4486"/>
                        <a14:foregroundMark x1="24516" y1="4486" x2="32258" y2="4112"/>
                        <a14:foregroundMark x1="32258" y1="4112" x2="34452" y2="4299"/>
                        <a14:foregroundMark x1="57677" y1="90841" x2="65161" y2="92336"/>
                        <a14:foregroundMark x1="65161" y1="92336" x2="72129" y2="90093"/>
                        <a14:foregroundMark x1="2581" y1="2804" x2="20516" y2="4112"/>
                        <a14:foregroundMark x1="20516" y1="4112" x2="33290" y2="3925"/>
                        <a14:foregroundMark x1="1806" y1="5234" x2="32258" y2="5421"/>
                        <a14:foregroundMark x1="32258" y1="5421" x2="25161" y2="2617"/>
                        <a14:foregroundMark x1="25161" y1="2617" x2="4000" y2="2617"/>
                        <a14:foregroundMark x1="4000" y1="2617" x2="10968" y2="4860"/>
                        <a14:foregroundMark x1="10968" y1="4860" x2="17548" y2="4860"/>
                        <a14:foregroundMark x1="17548" y1="4860" x2="26065" y2="5421"/>
                        <a14:foregroundMark x1="26065" y1="5421" x2="32516" y2="3551"/>
                        <a14:foregroundMark x1="32516" y1="3551" x2="2452" y2="4299"/>
                        <a14:foregroundMark x1="2452" y1="4299" x2="2452" y2="5607"/>
                        <a14:foregroundMark x1="23097" y1="2991" x2="29806" y2="3364"/>
                        <a14:foregroundMark x1="29806" y1="3364" x2="33161" y2="5421"/>
                        <a14:foregroundMark x1="34710" y1="3364" x2="28258" y2="3551"/>
                        <a14:foregroundMark x1="28258" y1="3551" x2="30065" y2="2991"/>
                        <a14:foregroundMark x1="2968" y1="3364" x2="6710" y2="2804"/>
                      </a14:backgroundRemoval>
                    </a14:imgEffect>
                  </a14:imgLayer>
                </a14:imgProps>
              </a:ext>
              <a:ext uri="{28A0092B-C50C-407E-A947-70E740481C1C}">
                <a14:useLocalDpi xmlns:a14="http://schemas.microsoft.com/office/drawing/2010/main" val="0"/>
              </a:ext>
            </a:extLst>
          </a:blip>
          <a:stretch>
            <a:fillRect/>
          </a:stretch>
        </p:blipFill>
        <p:spPr>
          <a:xfrm>
            <a:off x="1703731" y="1232050"/>
            <a:ext cx="8447434" cy="5828075"/>
          </a:xfrm>
          <a:prstGeom prst="rect">
            <a:avLst/>
          </a:prstGeom>
        </p:spPr>
      </p:pic>
    </p:spTree>
    <p:extLst>
      <p:ext uri="{BB962C8B-B14F-4D97-AF65-F5344CB8AC3E}">
        <p14:creationId xmlns:p14="http://schemas.microsoft.com/office/powerpoint/2010/main" val="3114162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B4D42-110F-5146-86E4-F851108A1229}"/>
              </a:ext>
            </a:extLst>
          </p:cNvPr>
          <p:cNvSpPr>
            <a:spLocks noGrp="1"/>
          </p:cNvSpPr>
          <p:nvPr>
            <p:ph type="title"/>
          </p:nvPr>
        </p:nvSpPr>
        <p:spPr/>
        <p:txBody>
          <a:bodyPr/>
          <a:lstStyle/>
          <a:p>
            <a:r>
              <a:rPr lang="en-US" dirty="0"/>
              <a:t>All the Tools</a:t>
            </a:r>
          </a:p>
        </p:txBody>
      </p:sp>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pic>
        <p:nvPicPr>
          <p:cNvPr id="41" name="Picture 40" descr="A screenshot of a cell phone&#10;&#10;Description automatically generated">
            <a:extLst>
              <a:ext uri="{FF2B5EF4-FFF2-40B4-BE49-F238E27FC236}">
                <a16:creationId xmlns:a16="http://schemas.microsoft.com/office/drawing/2014/main" id="{95A602EE-FD65-C44C-AF88-84DBDA0A86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712" y="1296927"/>
            <a:ext cx="11924785" cy="5175519"/>
          </a:xfrm>
          <a:prstGeom prst="rect">
            <a:avLst/>
          </a:prstGeom>
        </p:spPr>
      </p:pic>
      <p:pic>
        <p:nvPicPr>
          <p:cNvPr id="42" name="Picture 41">
            <a:extLst>
              <a:ext uri="{FF2B5EF4-FFF2-40B4-BE49-F238E27FC236}">
                <a16:creationId xmlns:a16="http://schemas.microsoft.com/office/drawing/2014/main" id="{B340ADB4-8386-134B-9CE1-68EA7C269784}"/>
              </a:ext>
            </a:extLst>
          </p:cNvPr>
          <p:cNvPicPr>
            <a:picLocks noChangeAspect="1"/>
          </p:cNvPicPr>
          <p:nvPr/>
        </p:nvPicPr>
        <p:blipFill>
          <a:blip r:embed="rId4"/>
          <a:stretch>
            <a:fillRect/>
          </a:stretch>
        </p:blipFill>
        <p:spPr>
          <a:xfrm>
            <a:off x="9628868" y="1091324"/>
            <a:ext cx="411205" cy="411205"/>
          </a:xfrm>
          <a:prstGeom prst="rect">
            <a:avLst/>
          </a:prstGeom>
        </p:spPr>
      </p:pic>
    </p:spTree>
    <p:extLst>
      <p:ext uri="{BB962C8B-B14F-4D97-AF65-F5344CB8AC3E}">
        <p14:creationId xmlns:p14="http://schemas.microsoft.com/office/powerpoint/2010/main" val="463062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CB2193-7904-B040-8A6B-475C428335F3}"/>
              </a:ext>
            </a:extLst>
          </p:cNvPr>
          <p:cNvSpPr>
            <a:spLocks noGrp="1"/>
          </p:cNvSpPr>
          <p:nvPr>
            <p:ph type="body" idx="1"/>
          </p:nvPr>
        </p:nvSpPr>
        <p:spPr>
          <a:xfrm>
            <a:off x="840000" y="1854000"/>
            <a:ext cx="10512000" cy="4680000"/>
          </a:xfrm>
        </p:spPr>
        <p:txBody>
          <a:bodyPr/>
          <a:lstStyle/>
          <a:p>
            <a:r>
              <a:rPr lang="en-US" dirty="0"/>
              <a:t>With so many tools out there how do you choose the best system for you team.  </a:t>
            </a:r>
          </a:p>
          <a:p>
            <a:r>
              <a:rPr lang="en-US" dirty="0"/>
              <a:t>Take into consideration what is the current set up.  </a:t>
            </a:r>
          </a:p>
          <a:p>
            <a:pPr lvl="1">
              <a:buFont typeface="Wingdings" pitchFamily="2" charset="2"/>
              <a:buChar char="Ø"/>
            </a:pPr>
            <a:r>
              <a:rPr lang="en-US" dirty="0"/>
              <a:t>What are the roadblocks?</a:t>
            </a:r>
          </a:p>
          <a:p>
            <a:pPr lvl="1">
              <a:buFont typeface="Wingdings" pitchFamily="2" charset="2"/>
              <a:buChar char="Ø"/>
            </a:pPr>
            <a:r>
              <a:rPr lang="en-US" dirty="0"/>
              <a:t>Is it scaling for you? </a:t>
            </a:r>
          </a:p>
          <a:p>
            <a:pPr lvl="1">
              <a:buFont typeface="Wingdings" pitchFamily="2" charset="2"/>
              <a:buChar char="Ø"/>
            </a:pPr>
            <a:r>
              <a:rPr lang="en-US" dirty="0"/>
              <a:t>Is the price getting out of hand?</a:t>
            </a:r>
          </a:p>
          <a:p>
            <a:pPr lvl="1">
              <a:buFont typeface="Wingdings" pitchFamily="2" charset="2"/>
              <a:buChar char="Ø"/>
            </a:pPr>
            <a:r>
              <a:rPr lang="en-US" dirty="0"/>
              <a:t>Will training help or do you need an entire new system </a:t>
            </a:r>
          </a:p>
          <a:p>
            <a:endParaRPr lang="en-US" dirty="0"/>
          </a:p>
        </p:txBody>
      </p:sp>
      <p:sp>
        <p:nvSpPr>
          <p:cNvPr id="4" name="Slide Number Placeholder 3">
            <a:extLst>
              <a:ext uri="{FF2B5EF4-FFF2-40B4-BE49-F238E27FC236}">
                <a16:creationId xmlns:a16="http://schemas.microsoft.com/office/drawing/2014/main" id="{11CDB262-6BAC-104C-AE80-2361F5066B3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sp>
        <p:nvSpPr>
          <p:cNvPr id="5" name="Title 1">
            <a:extLst>
              <a:ext uri="{FF2B5EF4-FFF2-40B4-BE49-F238E27FC236}">
                <a16:creationId xmlns:a16="http://schemas.microsoft.com/office/drawing/2014/main" id="{1CEE1BC1-EBFE-8249-A589-1420F919908D}"/>
              </a:ext>
            </a:extLst>
          </p:cNvPr>
          <p:cNvSpPr>
            <a:spLocks noGrp="1"/>
          </p:cNvSpPr>
          <p:nvPr>
            <p:ph type="title"/>
          </p:nvPr>
        </p:nvSpPr>
        <p:spPr/>
        <p:txBody>
          <a:bodyPr/>
          <a:lstStyle/>
          <a:p>
            <a:r>
              <a:rPr lang="en-US" dirty="0"/>
              <a:t>How do They Work Together</a:t>
            </a:r>
          </a:p>
        </p:txBody>
      </p:sp>
      <p:pic>
        <p:nvPicPr>
          <p:cNvPr id="6" name="Picture 5">
            <a:extLst>
              <a:ext uri="{FF2B5EF4-FFF2-40B4-BE49-F238E27FC236}">
                <a16:creationId xmlns:a16="http://schemas.microsoft.com/office/drawing/2014/main" id="{85EED6BC-BE1E-354B-8C54-5EC3E28F8555}"/>
              </a:ext>
            </a:extLst>
          </p:cNvPr>
          <p:cNvPicPr>
            <a:picLocks noChangeAspect="1"/>
          </p:cNvPicPr>
          <p:nvPr/>
        </p:nvPicPr>
        <p:blipFill>
          <a:blip r:embed="rId2"/>
          <a:stretch>
            <a:fillRect/>
          </a:stretch>
        </p:blipFill>
        <p:spPr>
          <a:xfrm flipH="1">
            <a:off x="7772400" y="3025660"/>
            <a:ext cx="3873328" cy="3832340"/>
          </a:xfrm>
          <a:prstGeom prst="rect">
            <a:avLst/>
          </a:prstGeom>
        </p:spPr>
      </p:pic>
      <p:pic>
        <p:nvPicPr>
          <p:cNvPr id="7" name="Picture 6">
            <a:extLst>
              <a:ext uri="{FF2B5EF4-FFF2-40B4-BE49-F238E27FC236}">
                <a16:creationId xmlns:a16="http://schemas.microsoft.com/office/drawing/2014/main" id="{BC4D07FB-15DC-384E-89F8-F1722BD34927}"/>
              </a:ext>
            </a:extLst>
          </p:cNvPr>
          <p:cNvPicPr>
            <a:picLocks noChangeAspect="1"/>
          </p:cNvPicPr>
          <p:nvPr/>
        </p:nvPicPr>
        <p:blipFill>
          <a:blip r:embed="rId3"/>
          <a:stretch>
            <a:fillRect/>
          </a:stretch>
        </p:blipFill>
        <p:spPr>
          <a:xfrm rot="19540878">
            <a:off x="4616277" y="4127122"/>
            <a:ext cx="3582772" cy="3582772"/>
          </a:xfrm>
          <a:prstGeom prst="rect">
            <a:avLst/>
          </a:prstGeom>
        </p:spPr>
      </p:pic>
    </p:spTree>
    <p:extLst>
      <p:ext uri="{BB962C8B-B14F-4D97-AF65-F5344CB8AC3E}">
        <p14:creationId xmlns:p14="http://schemas.microsoft.com/office/powerpoint/2010/main" val="1208983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FEEDB63-6FE9-8B4D-A569-FC37920861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pic>
        <p:nvPicPr>
          <p:cNvPr id="6" name="Picture 5" descr="A screenshot of a cell phone&#10;&#10;Description automatically generated">
            <a:extLst>
              <a:ext uri="{FF2B5EF4-FFF2-40B4-BE49-F238E27FC236}">
                <a16:creationId xmlns:a16="http://schemas.microsoft.com/office/drawing/2014/main" id="{F39B54BF-FC46-2B4B-AC47-2E42219124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30024"/>
            <a:ext cx="5461040" cy="3303759"/>
          </a:xfrm>
          <a:prstGeom prst="rect">
            <a:avLst/>
          </a:prstGeom>
        </p:spPr>
      </p:pic>
      <p:sp>
        <p:nvSpPr>
          <p:cNvPr id="13" name="Title 12">
            <a:extLst>
              <a:ext uri="{FF2B5EF4-FFF2-40B4-BE49-F238E27FC236}">
                <a16:creationId xmlns:a16="http://schemas.microsoft.com/office/drawing/2014/main" id="{71B04609-97CB-4044-B2E3-551896E05029}"/>
              </a:ext>
            </a:extLst>
          </p:cNvPr>
          <p:cNvSpPr>
            <a:spLocks noGrp="1"/>
          </p:cNvSpPr>
          <p:nvPr>
            <p:ph type="title"/>
          </p:nvPr>
        </p:nvSpPr>
        <p:spPr/>
        <p:txBody>
          <a:bodyPr/>
          <a:lstStyle/>
          <a:p>
            <a:r>
              <a:rPr lang="en-US" dirty="0"/>
              <a:t>Data Design Study </a:t>
            </a:r>
          </a:p>
        </p:txBody>
      </p:sp>
      <p:pic>
        <p:nvPicPr>
          <p:cNvPr id="15" name="Picture 14" descr="A screenshot of a cell phone&#10;&#10;Description automatically generated">
            <a:extLst>
              <a:ext uri="{FF2B5EF4-FFF2-40B4-BE49-F238E27FC236}">
                <a16:creationId xmlns:a16="http://schemas.microsoft.com/office/drawing/2014/main" id="{2F807E04-AB65-754D-AE85-072E5CAB9A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9017" y="2294463"/>
            <a:ext cx="5835050" cy="4269799"/>
          </a:xfrm>
          <a:prstGeom prst="rect">
            <a:avLst/>
          </a:prstGeom>
        </p:spPr>
      </p:pic>
      <p:sp>
        <p:nvSpPr>
          <p:cNvPr id="16" name="Striped Right Arrow 15">
            <a:extLst>
              <a:ext uri="{FF2B5EF4-FFF2-40B4-BE49-F238E27FC236}">
                <a16:creationId xmlns:a16="http://schemas.microsoft.com/office/drawing/2014/main" id="{FC2A916C-5235-D240-A8A7-E07A2B244974}"/>
              </a:ext>
            </a:extLst>
          </p:cNvPr>
          <p:cNvSpPr/>
          <p:nvPr/>
        </p:nvSpPr>
        <p:spPr>
          <a:xfrm>
            <a:off x="4549738" y="2294463"/>
            <a:ext cx="1546262" cy="729050"/>
          </a:xfrm>
          <a:prstGeom prst="stripedRightArrow">
            <a:avLst>
              <a:gd name="adj1" fmla="val 72282"/>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2FEFCF40-F507-AA4C-90D6-489161833F1D}"/>
              </a:ext>
            </a:extLst>
          </p:cNvPr>
          <p:cNvSpPr/>
          <p:nvPr/>
        </p:nvSpPr>
        <p:spPr>
          <a:xfrm>
            <a:off x="4549738" y="4967146"/>
            <a:ext cx="1546262" cy="729050"/>
          </a:xfrm>
          <a:prstGeom prst="stripedRightArrow">
            <a:avLst>
              <a:gd name="adj1" fmla="val 72282"/>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0124141"/>
      </p:ext>
    </p:extLst>
  </p:cSld>
  <p:clrMapOvr>
    <a:masterClrMapping/>
  </p:clrMapOvr>
</p:sld>
</file>

<file path=ppt/theme/theme1.xml><?xml version="1.0" encoding="utf-8"?>
<a:theme xmlns:a="http://schemas.openxmlformats.org/drawingml/2006/main" name="1_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50261</TotalTime>
  <Words>2827</Words>
  <Application>Microsoft Macintosh PowerPoint</Application>
  <PresentationFormat>Widescreen</PresentationFormat>
  <Paragraphs>294</Paragraphs>
  <Slides>23</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Helvetica Neue Light</vt:lpstr>
      <vt:lpstr>Wingdings</vt:lpstr>
      <vt:lpstr>1_DI Template</vt:lpstr>
      <vt:lpstr>PowerPoint Presentation</vt:lpstr>
      <vt:lpstr>PowerPoint Presentation</vt:lpstr>
      <vt:lpstr>Objectives</vt:lpstr>
      <vt:lpstr>All the Roles </vt:lpstr>
      <vt:lpstr>All the Roles </vt:lpstr>
      <vt:lpstr>Role of a Data Engineer</vt:lpstr>
      <vt:lpstr>All the Tools</vt:lpstr>
      <vt:lpstr>How do They Work Together</vt:lpstr>
      <vt:lpstr>Data Design Study </vt:lpstr>
      <vt:lpstr>Data Design Study</vt:lpstr>
      <vt:lpstr>My Plan </vt:lpstr>
      <vt:lpstr>Extract</vt:lpstr>
      <vt:lpstr>Extract</vt:lpstr>
      <vt:lpstr>Transform</vt:lpstr>
      <vt:lpstr> </vt:lpstr>
      <vt:lpstr>Load</vt:lpstr>
      <vt:lpstr>ETL Best Practices</vt:lpstr>
      <vt:lpstr>Deployment Plan</vt:lpstr>
      <vt:lpstr>Action Plan</vt:lpstr>
      <vt:lpstr>Cultural Shift</vt:lpstr>
      <vt:lpstr>Ease Into Changes</vt:lpstr>
      <vt:lpstr>Confused? ASK QUESTIONS</vt:lpstr>
      <vt:lpstr>Break &amp; Lab 4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Nakayama, Kerry</cp:lastModifiedBy>
  <cp:revision>199</cp:revision>
  <cp:lastPrinted>2020-06-03T15:24:31Z</cp:lastPrinted>
  <dcterms:created xsi:type="dcterms:W3CDTF">2020-05-21T23:33:39Z</dcterms:created>
  <dcterms:modified xsi:type="dcterms:W3CDTF">2020-08-09T20:11:47Z</dcterms:modified>
</cp:coreProperties>
</file>